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258" r:id="rId2"/>
    <p:sldId id="522" r:id="rId3"/>
    <p:sldId id="622" r:id="rId4"/>
    <p:sldId id="624" r:id="rId5"/>
    <p:sldId id="4291" r:id="rId6"/>
    <p:sldId id="4272" r:id="rId7"/>
    <p:sldId id="4270" r:id="rId8"/>
    <p:sldId id="4262" r:id="rId9"/>
    <p:sldId id="4278" r:id="rId10"/>
    <p:sldId id="4276" r:id="rId11"/>
    <p:sldId id="4281" r:id="rId12"/>
    <p:sldId id="4284" r:id="rId13"/>
    <p:sldId id="519" r:id="rId14"/>
    <p:sldId id="527" r:id="rId15"/>
    <p:sldId id="615" r:id="rId16"/>
    <p:sldId id="617" r:id="rId17"/>
    <p:sldId id="4295" r:id="rId18"/>
    <p:sldId id="4292" r:id="rId19"/>
    <p:sldId id="258" r:id="rId20"/>
    <p:sldId id="4297" r:id="rId21"/>
    <p:sldId id="4288" r:id="rId22"/>
    <p:sldId id="4287" r:id="rId23"/>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Harmon" initials="DH" lastIdx="1" clrIdx="0">
    <p:extLst>
      <p:ext uri="{19B8F6BF-5375-455C-9EA6-DF929625EA0E}">
        <p15:presenceInfo xmlns:p15="http://schemas.microsoft.com/office/powerpoint/2012/main" userId="700cf19d1f206f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52" autoAdjust="0"/>
  </p:normalViewPr>
  <p:slideViewPr>
    <p:cSldViewPr snapToGrid="0">
      <p:cViewPr varScale="1">
        <p:scale>
          <a:sx n="129" d="100"/>
          <a:sy n="129" d="100"/>
        </p:scale>
        <p:origin x="120" y="1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55DA2-BB12-4EC6-966A-1F1BE2D0ADAE}" type="datetimeFigureOut">
              <a:rPr lang="en-AU" smtClean="0"/>
              <a:t>25/07/2024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A8345-EB70-458C-9D3A-C61D7A27A382}" type="slidenum">
              <a:rPr lang="en-AU" smtClean="0"/>
              <a:t>‹#›</a:t>
            </a:fld>
            <a:endParaRPr lang="en-AU"/>
          </a:p>
        </p:txBody>
      </p:sp>
    </p:spTree>
    <p:extLst>
      <p:ext uri="{BB962C8B-B14F-4D97-AF65-F5344CB8AC3E}">
        <p14:creationId xmlns:p14="http://schemas.microsoft.com/office/powerpoint/2010/main" val="57759547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Many Rotary clubs already active in supporting the cause of Domestic Violence. We encourage clubs that are to continue with their great work. This may include providing support for those experiencing of fleeing domestic and family violence. This campaign is directly linked to the federal governments ‘stop it at the start campaign’ after much consultation with both government and non-government agencies it was widely agreed that Rotary could best make a positive impact in the area of D&amp;FV by Raising Awareness and advocating against D&amp;FV and providing support with the delivery of Respectful Relationship programs is schools such as the ‘Love Bites’ program. NAPCAN (National association for the Prevention of Childhood Abuse and Neglect) has partnered with Rotary to help influence positive change in attitudes and behaviours that support gender based violence. This is a primary prevention approach</a:t>
            </a:r>
          </a:p>
        </p:txBody>
      </p:sp>
      <p:sp>
        <p:nvSpPr>
          <p:cNvPr id="4" name="Slide Number Placeholder 3"/>
          <p:cNvSpPr>
            <a:spLocks noGrp="1"/>
          </p:cNvSpPr>
          <p:nvPr>
            <p:ph type="sldNum" sz="quarter" idx="5"/>
          </p:nvPr>
        </p:nvSpPr>
        <p:spPr/>
        <p:txBody>
          <a:bodyPr/>
          <a:lstStyle/>
          <a:p>
            <a:fld id="{924A8345-EB70-458C-9D3A-C61D7A27A382}" type="slidenum">
              <a:rPr lang="en-AU" smtClean="0"/>
              <a:t>1</a:t>
            </a:fld>
            <a:endParaRPr lang="en-AU"/>
          </a:p>
        </p:txBody>
      </p:sp>
    </p:spTree>
    <p:extLst>
      <p:ext uri="{BB962C8B-B14F-4D97-AF65-F5344CB8AC3E}">
        <p14:creationId xmlns:p14="http://schemas.microsoft.com/office/powerpoint/2010/main" val="463740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Purple Friday has helped lift this campaign to the next level. During the Christmas New Year period of 2022 a local Licenced Sports club ‘Cherry St Sports’ asked our Rotary club is their staff could wear our Rotary branded Purple Shirts over the Christmas New year period to help raise awareness of D&amp;FV. Unfortunately on the 1sr of January 2023 Ballina had the first D&amp;FV related death and the community very much come together with their grief and disbelief of this happening in our CBD. Our Rotary club and the management of the Sports club then met and we discussed what we could do to raise more awareness, let those experiencing D&amp;FV know that they are supported and believed. We began a social media blitz offering 1000 free shirts to local businesses that would like to be part of our Purple Friday Campaign (each business would wear these shirts every Friday) In 2 weeks we had 80 businesses sign up, we now have close to 100 businesses which includes our local High School with 80 staff and 2 Primary Schools. This is Public Image, Impact and community engagement at its best. Our Rotary club now helps subsidise shirts for new businesses that wish to participate.</a:t>
            </a:r>
          </a:p>
        </p:txBody>
      </p:sp>
      <p:sp>
        <p:nvSpPr>
          <p:cNvPr id="4" name="Slide Number Placeholder 3"/>
          <p:cNvSpPr>
            <a:spLocks noGrp="1"/>
          </p:cNvSpPr>
          <p:nvPr>
            <p:ph type="sldNum" sz="quarter" idx="5"/>
          </p:nvPr>
        </p:nvSpPr>
        <p:spPr/>
        <p:txBody>
          <a:bodyPr/>
          <a:lstStyle/>
          <a:p>
            <a:fld id="{924A8345-EB70-458C-9D3A-C61D7A27A382}" type="slidenum">
              <a:rPr lang="en-AU" smtClean="0"/>
              <a:t>13</a:t>
            </a:fld>
            <a:endParaRPr lang="en-AU"/>
          </a:p>
        </p:txBody>
      </p:sp>
    </p:spTree>
    <p:extLst>
      <p:ext uri="{BB962C8B-B14F-4D97-AF65-F5344CB8AC3E}">
        <p14:creationId xmlns:p14="http://schemas.microsoft.com/office/powerpoint/2010/main" val="1368231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Local businesses participating in Purple Friday</a:t>
            </a:r>
          </a:p>
        </p:txBody>
      </p:sp>
      <p:sp>
        <p:nvSpPr>
          <p:cNvPr id="4" name="Slide Number Placeholder 3"/>
          <p:cNvSpPr>
            <a:spLocks noGrp="1"/>
          </p:cNvSpPr>
          <p:nvPr>
            <p:ph type="sldNum" sz="quarter" idx="5"/>
          </p:nvPr>
        </p:nvSpPr>
        <p:spPr/>
        <p:txBody>
          <a:bodyPr/>
          <a:lstStyle/>
          <a:p>
            <a:fld id="{924A8345-EB70-458C-9D3A-C61D7A27A382}" type="slidenum">
              <a:rPr lang="en-AU" smtClean="0"/>
              <a:t>14</a:t>
            </a:fld>
            <a:endParaRPr lang="en-AU"/>
          </a:p>
        </p:txBody>
      </p:sp>
    </p:spTree>
    <p:extLst>
      <p:ext uri="{BB962C8B-B14F-4D97-AF65-F5344CB8AC3E}">
        <p14:creationId xmlns:p14="http://schemas.microsoft.com/office/powerpoint/2010/main" val="61877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Late in 2020, the Department of Premier and Cabinet created a Youth Domestic Violence Strategy in response to the continuing and concerning prevalence of D&amp;FV perpetrated by youth against their peers and their own families.</a:t>
            </a:r>
          </a:p>
          <a:p>
            <a:r>
              <a:rPr lang="en-AU" dirty="0"/>
              <a:t>The Love Bites program was chosen for this strategy. </a:t>
            </a:r>
          </a:p>
          <a:p>
            <a:r>
              <a:rPr lang="en-AU" dirty="0"/>
              <a:t>Love Bites is written from a feminist perspective, which identifies relationship violence as a gendered crime, due to the likelihood of females being victims of relationship violence.</a:t>
            </a:r>
          </a:p>
          <a:p>
            <a:r>
              <a:rPr lang="en-AU" dirty="0"/>
              <a:t>The causes of this violence are analysed and acknowledges that multiple factors shape violence.</a:t>
            </a:r>
          </a:p>
          <a:p>
            <a:r>
              <a:rPr lang="en-AU" dirty="0"/>
              <a:t>It is recognised that although males are far more likely to be perpetrators of relationship violence than females, the majority of males do not commit these crimes.</a:t>
            </a:r>
          </a:p>
          <a:p>
            <a:r>
              <a:rPr lang="en-AU" dirty="0"/>
              <a:t>The Youth Domestic Violence  Strategy aims for 75% of all High Schools from </a:t>
            </a:r>
            <a:r>
              <a:rPr lang="en-AU" dirty="0" err="1"/>
              <a:t>Bullahdelah</a:t>
            </a:r>
            <a:r>
              <a:rPr lang="en-AU" dirty="0"/>
              <a:t> to Tweed Heads to have Love Bites programs being delivered in their schools by the end of 2022.</a:t>
            </a:r>
          </a:p>
          <a:p>
            <a:r>
              <a:rPr lang="en-AU" dirty="0"/>
              <a:t>This, as you can imagine, is a huge undertaking. Love Bites is delivered by trained facilitators who volunteer their time to run these programs.</a:t>
            </a:r>
          </a:p>
          <a:p>
            <a:r>
              <a:rPr lang="en-AU" dirty="0"/>
              <a:t>NSW Police appointed a project lead, at Inspector level, for the North Coast and she set about finding the existing Love Bites Facilitators. I received an email from Kiah Bowen and agreed to set up and coordinate the Ballina/Byron Love Bites committee and later, support the Love Bites committee for Tweed heads also. I attend the Lismore committee meeting as well. I have the wonderful opportunity to undertake this role in addition to my position as an AP L&amp;S from here to Tweed.</a:t>
            </a:r>
          </a:p>
          <a:p>
            <a:r>
              <a:rPr lang="en-AU" dirty="0"/>
              <a:t>Love Bites is a respectful relationships program that aims to provide a safe environment in which young people can talk about D&amp;FV and Sexual Assault.</a:t>
            </a:r>
          </a:p>
          <a:p>
            <a:r>
              <a:rPr lang="en-AU" dirty="0"/>
              <a:t>We aim to promote and model respectful relationships for young people, to challenge gender stereotypes, attitudes, values.</a:t>
            </a:r>
          </a:p>
          <a:p>
            <a:r>
              <a:rPr lang="en-AU" dirty="0"/>
              <a:t>Love Bites promotes a clear, consistent community approach to issues of D&amp;FV.</a:t>
            </a:r>
          </a:p>
        </p:txBody>
      </p:sp>
      <p:sp>
        <p:nvSpPr>
          <p:cNvPr id="4" name="Slide Number Placeholder 3"/>
          <p:cNvSpPr>
            <a:spLocks noGrp="1"/>
          </p:cNvSpPr>
          <p:nvPr>
            <p:ph type="sldNum" sz="quarter" idx="5"/>
          </p:nvPr>
        </p:nvSpPr>
        <p:spPr/>
        <p:txBody>
          <a:bodyPr/>
          <a:lstStyle/>
          <a:p>
            <a:fld id="{E64AAB27-C504-483A-B31D-2E209814079C}" type="slidenum">
              <a:rPr lang="en-AU" smtClean="0"/>
              <a:t>15</a:t>
            </a:fld>
            <a:endParaRPr lang="en-AU"/>
          </a:p>
        </p:txBody>
      </p:sp>
    </p:spTree>
    <p:extLst>
      <p:ext uri="{BB962C8B-B14F-4D97-AF65-F5344CB8AC3E}">
        <p14:creationId xmlns:p14="http://schemas.microsoft.com/office/powerpoint/2010/main" val="3425194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some of the artwork produced by year 10 classes at Ballina Coast High School as part of the Love Bites program</a:t>
            </a:r>
          </a:p>
        </p:txBody>
      </p:sp>
      <p:sp>
        <p:nvSpPr>
          <p:cNvPr id="4" name="Slide Number Placeholder 3"/>
          <p:cNvSpPr>
            <a:spLocks noGrp="1"/>
          </p:cNvSpPr>
          <p:nvPr>
            <p:ph type="sldNum" sz="quarter" idx="5"/>
          </p:nvPr>
        </p:nvSpPr>
        <p:spPr/>
        <p:txBody>
          <a:bodyPr/>
          <a:lstStyle/>
          <a:p>
            <a:fld id="{924A8345-EB70-458C-9D3A-C61D7A27A382}" type="slidenum">
              <a:rPr lang="en-AU" smtClean="0"/>
              <a:t>16</a:t>
            </a:fld>
            <a:endParaRPr lang="en-AU"/>
          </a:p>
        </p:txBody>
      </p:sp>
    </p:spTree>
    <p:extLst>
      <p:ext uri="{BB962C8B-B14F-4D97-AF65-F5344CB8AC3E}">
        <p14:creationId xmlns:p14="http://schemas.microsoft.com/office/powerpoint/2010/main" val="61224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2019 to 2021 our club grew from 33 to 76 members. In June this year we had 88 members.</a:t>
            </a:r>
          </a:p>
        </p:txBody>
      </p:sp>
      <p:sp>
        <p:nvSpPr>
          <p:cNvPr id="4" name="Slide Number Placeholder 3"/>
          <p:cNvSpPr>
            <a:spLocks noGrp="1"/>
          </p:cNvSpPr>
          <p:nvPr>
            <p:ph type="sldNum" sz="quarter" idx="5"/>
          </p:nvPr>
        </p:nvSpPr>
        <p:spPr/>
        <p:txBody>
          <a:bodyPr/>
          <a:lstStyle/>
          <a:p>
            <a:fld id="{924A8345-EB70-458C-9D3A-C61D7A27A382}" type="slidenum">
              <a:rPr lang="en-AU" smtClean="0"/>
              <a:t>18</a:t>
            </a:fld>
            <a:endParaRPr lang="en-AU"/>
          </a:p>
        </p:txBody>
      </p:sp>
    </p:spTree>
    <p:extLst>
      <p:ext uri="{BB962C8B-B14F-4D97-AF65-F5344CB8AC3E}">
        <p14:creationId xmlns:p14="http://schemas.microsoft.com/office/powerpoint/2010/main" val="2180498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 brave, we can continue doing what we have always done or we can adapt and connect with what is relevant in our towns and cities. Our youth connect with causes related to the environment or social justice. Take a risk, what do you have to loose.</a:t>
            </a:r>
          </a:p>
        </p:txBody>
      </p:sp>
      <p:sp>
        <p:nvSpPr>
          <p:cNvPr id="4" name="Slide Number Placeholder 3"/>
          <p:cNvSpPr>
            <a:spLocks noGrp="1"/>
          </p:cNvSpPr>
          <p:nvPr>
            <p:ph type="sldNum" sz="quarter" idx="5"/>
          </p:nvPr>
        </p:nvSpPr>
        <p:spPr/>
        <p:txBody>
          <a:bodyPr/>
          <a:lstStyle/>
          <a:p>
            <a:fld id="{924A8345-EB70-458C-9D3A-C61D7A27A382}" type="slidenum">
              <a:rPr lang="en-AU" smtClean="0"/>
              <a:t>19</a:t>
            </a:fld>
            <a:endParaRPr lang="en-AU"/>
          </a:p>
        </p:txBody>
      </p:sp>
    </p:spTree>
    <p:extLst>
      <p:ext uri="{BB962C8B-B14F-4D97-AF65-F5344CB8AC3E}">
        <p14:creationId xmlns:p14="http://schemas.microsoft.com/office/powerpoint/2010/main" val="235038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Notice the 2 promotional tiles with famous female sports stars. During the 16 days of activism last year the NSW government, NSW Police and Rotary combined to have 16 different promotional tiles, one for each of the 16 days that we shared through social media. Again this is Public Image at its best</a:t>
            </a:r>
          </a:p>
        </p:txBody>
      </p:sp>
      <p:sp>
        <p:nvSpPr>
          <p:cNvPr id="4" name="Slide Number Placeholder 3"/>
          <p:cNvSpPr>
            <a:spLocks noGrp="1"/>
          </p:cNvSpPr>
          <p:nvPr>
            <p:ph type="sldNum" sz="quarter" idx="5"/>
          </p:nvPr>
        </p:nvSpPr>
        <p:spPr/>
        <p:txBody>
          <a:bodyPr/>
          <a:lstStyle/>
          <a:p>
            <a:fld id="{924A8345-EB70-458C-9D3A-C61D7A27A382}" type="slidenum">
              <a:rPr lang="en-AU" smtClean="0"/>
              <a:t>22</a:t>
            </a:fld>
            <a:endParaRPr lang="en-AU"/>
          </a:p>
        </p:txBody>
      </p:sp>
    </p:spTree>
    <p:extLst>
      <p:ext uri="{BB962C8B-B14F-4D97-AF65-F5344CB8AC3E}">
        <p14:creationId xmlns:p14="http://schemas.microsoft.com/office/powerpoint/2010/main" val="179621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2018 I  (Dave Harmon) attended a funeral service for a friends sister that was stabbed to death in front of her 3 young children and the house set on fire. At this time I was the incoming president of the Rotary club of Ballina on Richmond and I remember thinking to myself at the funeral ‘this is just crazy what is happening  with regard to D&amp;FV and what could I do as incoming president of our club to make our town a safer place for women and children?’</a:t>
            </a:r>
          </a:p>
          <a:p>
            <a:r>
              <a:rPr lang="en-AU" dirty="0"/>
              <a:t>I discussed this with our new club board and we began our project/campaign against D&amp;FV</a:t>
            </a:r>
          </a:p>
        </p:txBody>
      </p:sp>
      <p:sp>
        <p:nvSpPr>
          <p:cNvPr id="4" name="Slide Number Placeholder 3"/>
          <p:cNvSpPr>
            <a:spLocks noGrp="1"/>
          </p:cNvSpPr>
          <p:nvPr>
            <p:ph type="sldNum" sz="quarter" idx="5"/>
          </p:nvPr>
        </p:nvSpPr>
        <p:spPr/>
        <p:txBody>
          <a:bodyPr/>
          <a:lstStyle/>
          <a:p>
            <a:fld id="{924A8345-EB70-458C-9D3A-C61D7A27A382}" type="slidenum">
              <a:rPr lang="en-AU" smtClean="0"/>
              <a:t>2</a:t>
            </a:fld>
            <a:endParaRPr lang="en-AU"/>
          </a:p>
        </p:txBody>
      </p:sp>
    </p:spTree>
    <p:extLst>
      <p:ext uri="{BB962C8B-B14F-4D97-AF65-F5344CB8AC3E}">
        <p14:creationId xmlns:p14="http://schemas.microsoft.com/office/powerpoint/2010/main" val="23009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My wife Robyn and I spent a couple of months meeting with various stakeholders that work in or support D&amp;FV. From these discussions it was concluded that we hold our first community walk against D&amp;FV in November 2019</a:t>
            </a:r>
          </a:p>
        </p:txBody>
      </p:sp>
      <p:sp>
        <p:nvSpPr>
          <p:cNvPr id="4" name="Slide Number Placeholder 3"/>
          <p:cNvSpPr>
            <a:spLocks noGrp="1"/>
          </p:cNvSpPr>
          <p:nvPr>
            <p:ph type="sldNum" sz="quarter" idx="5"/>
          </p:nvPr>
        </p:nvSpPr>
        <p:spPr/>
        <p:txBody>
          <a:bodyPr/>
          <a:lstStyle/>
          <a:p>
            <a:fld id="{924A8345-EB70-458C-9D3A-C61D7A27A382}" type="slidenum">
              <a:rPr lang="en-AU" smtClean="0"/>
              <a:t>3</a:t>
            </a:fld>
            <a:endParaRPr lang="en-AU"/>
          </a:p>
        </p:txBody>
      </p:sp>
    </p:spTree>
    <p:extLst>
      <p:ext uri="{BB962C8B-B14F-4D97-AF65-F5344CB8AC3E}">
        <p14:creationId xmlns:p14="http://schemas.microsoft.com/office/powerpoint/2010/main" val="348780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refer to the Tool Kit for support material</a:t>
            </a:r>
          </a:p>
        </p:txBody>
      </p:sp>
      <p:sp>
        <p:nvSpPr>
          <p:cNvPr id="4" name="Slide Number Placeholder 3"/>
          <p:cNvSpPr>
            <a:spLocks noGrp="1"/>
          </p:cNvSpPr>
          <p:nvPr>
            <p:ph type="sldNum" sz="quarter" idx="5"/>
          </p:nvPr>
        </p:nvSpPr>
        <p:spPr/>
        <p:txBody>
          <a:bodyPr/>
          <a:lstStyle/>
          <a:p>
            <a:fld id="{924A8345-EB70-458C-9D3A-C61D7A27A382}" type="slidenum">
              <a:rPr lang="en-AU" smtClean="0"/>
              <a:t>4</a:t>
            </a:fld>
            <a:endParaRPr lang="en-AU"/>
          </a:p>
        </p:txBody>
      </p:sp>
    </p:spTree>
    <p:extLst>
      <p:ext uri="{BB962C8B-B14F-4D97-AF65-F5344CB8AC3E}">
        <p14:creationId xmlns:p14="http://schemas.microsoft.com/office/powerpoint/2010/main" val="2345715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November last year Rotary launched this campaign at Parliament House Canberra. This campaign has Tri-partisan support, is supported by the commonwealth D&amp;FV Commissioner and has formed partnerships both state wide and nationally. This is the first time in Australia that Rotary has launched a campaign in the national capital.</a:t>
            </a:r>
          </a:p>
        </p:txBody>
      </p:sp>
      <p:sp>
        <p:nvSpPr>
          <p:cNvPr id="4" name="Slide Number Placeholder 3"/>
          <p:cNvSpPr>
            <a:spLocks noGrp="1"/>
          </p:cNvSpPr>
          <p:nvPr>
            <p:ph type="sldNum" sz="quarter" idx="5"/>
          </p:nvPr>
        </p:nvSpPr>
        <p:spPr/>
        <p:txBody>
          <a:bodyPr/>
          <a:lstStyle/>
          <a:p>
            <a:fld id="{924A8345-EB70-458C-9D3A-C61D7A27A382}" type="slidenum">
              <a:rPr lang="en-AU" smtClean="0"/>
              <a:t>6</a:t>
            </a:fld>
            <a:endParaRPr lang="en-AU"/>
          </a:p>
        </p:txBody>
      </p:sp>
    </p:spTree>
    <p:extLst>
      <p:ext uri="{BB962C8B-B14F-4D97-AF65-F5344CB8AC3E}">
        <p14:creationId xmlns:p14="http://schemas.microsoft.com/office/powerpoint/2010/main" val="174504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both formal and informal partnerships formed with various state Police. In NSW we have a 3 year partnership with the NSW Police force. This is the result of the relationship formed with our local superintendent Mr Scott Tanner who has worked very closely with our Rotary clubs campaign. Mr Tanner invited me to attend Police Head office in Sydney and present a partnership proposal to NSW Police. This proposal was unanimously supported. This partnership main area of focus is for both parties to combine our resources and activate an activity during the international 16 days of activism against gender based violence from 25 Nov – 10</a:t>
            </a:r>
            <a:r>
              <a:rPr lang="en-AU" baseline="30000" dirty="0"/>
              <a:t>th</a:t>
            </a:r>
            <a:r>
              <a:rPr lang="en-AU" dirty="0"/>
              <a:t> Dec. This photo shows the signage we have at the front entrance of Ballina Police station during the 16days of activism </a:t>
            </a:r>
          </a:p>
        </p:txBody>
      </p:sp>
      <p:sp>
        <p:nvSpPr>
          <p:cNvPr id="4" name="Slide Number Placeholder 3"/>
          <p:cNvSpPr>
            <a:spLocks noGrp="1"/>
          </p:cNvSpPr>
          <p:nvPr>
            <p:ph type="sldNum" sz="quarter" idx="5"/>
          </p:nvPr>
        </p:nvSpPr>
        <p:spPr/>
        <p:txBody>
          <a:bodyPr/>
          <a:lstStyle/>
          <a:p>
            <a:fld id="{924A8345-EB70-458C-9D3A-C61D7A27A382}" type="slidenum">
              <a:rPr lang="en-AU" smtClean="0"/>
              <a:t>8</a:t>
            </a:fld>
            <a:endParaRPr lang="en-AU"/>
          </a:p>
        </p:txBody>
      </p:sp>
    </p:spTree>
    <p:extLst>
      <p:ext uri="{BB962C8B-B14F-4D97-AF65-F5344CB8AC3E}">
        <p14:creationId xmlns:p14="http://schemas.microsoft.com/office/powerpoint/2010/main" val="68068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Rotary approved Purple Shirts are wearable advocacy </a:t>
            </a:r>
          </a:p>
        </p:txBody>
      </p:sp>
      <p:sp>
        <p:nvSpPr>
          <p:cNvPr id="4" name="Slide Number Placeholder 3"/>
          <p:cNvSpPr>
            <a:spLocks noGrp="1"/>
          </p:cNvSpPr>
          <p:nvPr>
            <p:ph type="sldNum" sz="quarter" idx="5"/>
          </p:nvPr>
        </p:nvSpPr>
        <p:spPr/>
        <p:txBody>
          <a:bodyPr/>
          <a:lstStyle/>
          <a:p>
            <a:fld id="{924A8345-EB70-458C-9D3A-C61D7A27A382}" type="slidenum">
              <a:rPr lang="en-AU" smtClean="0"/>
              <a:t>9</a:t>
            </a:fld>
            <a:endParaRPr lang="en-AU"/>
          </a:p>
        </p:txBody>
      </p:sp>
    </p:spTree>
    <p:extLst>
      <p:ext uri="{BB962C8B-B14F-4D97-AF65-F5344CB8AC3E}">
        <p14:creationId xmlns:p14="http://schemas.microsoft.com/office/powerpoint/2010/main" val="3081857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Ballina walk down the main street last year</a:t>
            </a:r>
          </a:p>
        </p:txBody>
      </p:sp>
      <p:sp>
        <p:nvSpPr>
          <p:cNvPr id="4" name="Slide Number Placeholder 3"/>
          <p:cNvSpPr>
            <a:spLocks noGrp="1"/>
          </p:cNvSpPr>
          <p:nvPr>
            <p:ph type="sldNum" sz="quarter" idx="5"/>
          </p:nvPr>
        </p:nvSpPr>
        <p:spPr/>
        <p:txBody>
          <a:bodyPr/>
          <a:lstStyle/>
          <a:p>
            <a:fld id="{924A8345-EB70-458C-9D3A-C61D7A27A382}" type="slidenum">
              <a:rPr lang="en-AU" smtClean="0"/>
              <a:t>10</a:t>
            </a:fld>
            <a:endParaRPr lang="en-AU"/>
          </a:p>
        </p:txBody>
      </p:sp>
    </p:spTree>
    <p:extLst>
      <p:ext uri="{BB962C8B-B14F-4D97-AF65-F5344CB8AC3E}">
        <p14:creationId xmlns:p14="http://schemas.microsoft.com/office/powerpoint/2010/main" val="265921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Last year during the 16 days of activism we had Rotary clubs involved in or organised 110 activities around Australia. Photos show Brisbane, Adelaide, Wollongong, Darwin, Gold Coast and Grafton</a:t>
            </a:r>
          </a:p>
        </p:txBody>
      </p:sp>
      <p:sp>
        <p:nvSpPr>
          <p:cNvPr id="4" name="Slide Number Placeholder 3"/>
          <p:cNvSpPr>
            <a:spLocks noGrp="1"/>
          </p:cNvSpPr>
          <p:nvPr>
            <p:ph type="sldNum" sz="quarter" idx="5"/>
          </p:nvPr>
        </p:nvSpPr>
        <p:spPr/>
        <p:txBody>
          <a:bodyPr/>
          <a:lstStyle/>
          <a:p>
            <a:fld id="{924A8345-EB70-458C-9D3A-C61D7A27A382}" type="slidenum">
              <a:rPr lang="en-AU" smtClean="0"/>
              <a:t>12</a:t>
            </a:fld>
            <a:endParaRPr lang="en-AU"/>
          </a:p>
        </p:txBody>
      </p:sp>
    </p:spTree>
    <p:extLst>
      <p:ext uri="{BB962C8B-B14F-4D97-AF65-F5344CB8AC3E}">
        <p14:creationId xmlns:p14="http://schemas.microsoft.com/office/powerpoint/2010/main" val="352433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EBE2-B665-420D-A74C-6943E67658D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F8A74ADE-C3B9-6C91-7183-1AEC70A0B9F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8B71495-9B56-E400-7FDE-2F95A0B083F8}"/>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5" name="Footer Placeholder 4">
            <a:extLst>
              <a:ext uri="{FF2B5EF4-FFF2-40B4-BE49-F238E27FC236}">
                <a16:creationId xmlns:a16="http://schemas.microsoft.com/office/drawing/2014/main" id="{CC685442-79B6-B203-73D2-5562D11173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AF4914B-8CB2-818C-01E1-80F910C1F44A}"/>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35903589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C885-0A9B-7EC9-FC9F-0C929FCA58F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AA1B37F-6770-D7A8-E4AD-2DD189FB8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18D8BDA-463A-C143-30B0-7D8BE1B45D6A}"/>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5" name="Footer Placeholder 4">
            <a:extLst>
              <a:ext uri="{FF2B5EF4-FFF2-40B4-BE49-F238E27FC236}">
                <a16:creationId xmlns:a16="http://schemas.microsoft.com/office/drawing/2014/main" id="{5D8D6CDD-F1EC-546B-547C-F561AE4863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0D43E5-DC53-50BC-2814-8FB4359FF786}"/>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207131266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509AAB-773D-6CB3-B1ED-785D0BDDBF0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D851E7F-CCDD-C350-8150-9665AC78045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1DC3B0C-8573-E66A-7017-242B6DD5D8BE}"/>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5" name="Footer Placeholder 4">
            <a:extLst>
              <a:ext uri="{FF2B5EF4-FFF2-40B4-BE49-F238E27FC236}">
                <a16:creationId xmlns:a16="http://schemas.microsoft.com/office/drawing/2014/main" id="{10457C57-B6CF-1FC0-FA7B-ACF05C3282D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239835-2F88-DFEF-7458-9B3BCDECDA69}"/>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120957368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413467" y="2273625"/>
            <a:ext cx="6084051" cy="599027"/>
          </a:xfrm>
          <a:prstGeom prst="rect">
            <a:avLst/>
          </a:prstGeom>
        </p:spPr>
        <p:txBody>
          <a:bodyPr vert="horz"/>
          <a:lstStyle>
            <a:lvl1pPr marL="0" indent="0" algn="ctr">
              <a:buNone/>
              <a:defRPr b="1"/>
            </a:lvl1pPr>
          </a:lstStyle>
          <a:p>
            <a:pPr lvl="0"/>
            <a:r>
              <a:rPr lang="en-AU" dirty="0"/>
              <a:t>CLICK TO EDIT MASTER TEXT STYLE</a:t>
            </a:r>
          </a:p>
        </p:txBody>
      </p:sp>
    </p:spTree>
    <p:extLst>
      <p:ext uri="{BB962C8B-B14F-4D97-AF65-F5344CB8AC3E}">
        <p14:creationId xmlns:p14="http://schemas.microsoft.com/office/powerpoint/2010/main" val="223043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ACB6F-C24A-9FC0-B592-4ACAB7CBB57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0286598-2649-5539-2F40-0D4569B151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BAB6866-0AC3-8278-75F1-0B3271C604D7}"/>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5" name="Footer Placeholder 4">
            <a:extLst>
              <a:ext uri="{FF2B5EF4-FFF2-40B4-BE49-F238E27FC236}">
                <a16:creationId xmlns:a16="http://schemas.microsoft.com/office/drawing/2014/main" id="{F64A9C46-3EF3-2233-6DE6-B83BC8F331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42F0FD3-E409-059A-E202-B5F207B7D925}"/>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317908209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86CD-C0A7-8BC8-B0F2-C5195EFB5D7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38F4DE7-5BA7-282F-58FE-DE60BCBDEF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327796-1DBE-ADB4-5C5E-5432B96A7A2E}"/>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5" name="Footer Placeholder 4">
            <a:extLst>
              <a:ext uri="{FF2B5EF4-FFF2-40B4-BE49-F238E27FC236}">
                <a16:creationId xmlns:a16="http://schemas.microsoft.com/office/drawing/2014/main" id="{5AB3139C-D04A-B215-D08B-880B66E5276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C3C5E4-6A78-ECF0-1C2E-6ABD65DBE982}"/>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251523547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2C3A-28B4-8C99-C87C-82E407FC1E0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153A151-72E8-9DE0-85BE-95829FD96F1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11ABB56-DF7F-22FB-E8CD-6C0433D8F03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40BDA65-2D04-88E0-9EE8-0C75936DE2F4}"/>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6" name="Footer Placeholder 5">
            <a:extLst>
              <a:ext uri="{FF2B5EF4-FFF2-40B4-BE49-F238E27FC236}">
                <a16:creationId xmlns:a16="http://schemas.microsoft.com/office/drawing/2014/main" id="{3EA568C6-143A-A61B-3965-4A5757B2F50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B1768CD-8EFE-3758-C193-2F22A2724824}"/>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148785623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9066-C6B3-03A2-E579-5D5B90C1337A}"/>
              </a:ext>
            </a:extLst>
          </p:cNvPr>
          <p:cNvSpPr>
            <a:spLocks noGrp="1"/>
          </p:cNvSpPr>
          <p:nvPr>
            <p:ph type="title"/>
          </p:nvPr>
        </p:nvSpPr>
        <p:spPr>
          <a:xfrm>
            <a:off x="629841" y="273844"/>
            <a:ext cx="7886700" cy="99417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A521BF0-F056-C441-0F69-6430EFADB6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D2ED44A-BF7E-BC81-F363-C72EB268207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4E736F8-F084-A417-6FBD-0C3F4A66CDD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8CFA7A-203C-2107-E60A-3DA29F267C7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72EF273-12AD-FBF9-3D4E-6694C69FD123}"/>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8" name="Footer Placeholder 7">
            <a:extLst>
              <a:ext uri="{FF2B5EF4-FFF2-40B4-BE49-F238E27FC236}">
                <a16:creationId xmlns:a16="http://schemas.microsoft.com/office/drawing/2014/main" id="{D13F8D13-7A3A-9AA1-4B5A-ED13823E80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2D554A2-1B42-7640-AEA0-80C06157F226}"/>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94177953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29CC-5176-D992-29D4-F0D8603F02B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7D271AA-948E-8F3E-0BD4-C69D47F15BFE}"/>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4" name="Footer Placeholder 3">
            <a:extLst>
              <a:ext uri="{FF2B5EF4-FFF2-40B4-BE49-F238E27FC236}">
                <a16:creationId xmlns:a16="http://schemas.microsoft.com/office/drawing/2014/main" id="{5B82A9B7-D3F9-DCF6-9042-97326F2F357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A8FA8E0-9211-8E79-C535-EC6AE69C7509}"/>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52712024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81644-CC2B-3E72-409D-F547C6945F84}"/>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3" name="Footer Placeholder 2">
            <a:extLst>
              <a:ext uri="{FF2B5EF4-FFF2-40B4-BE49-F238E27FC236}">
                <a16:creationId xmlns:a16="http://schemas.microsoft.com/office/drawing/2014/main" id="{190D54DB-5E47-5E19-4892-B6CA480CF14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8B383C5-BA47-7585-79F0-C52B3B751DF7}"/>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196740624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4937-8E9D-037D-177E-CDD532D584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1DAB373-5D0A-0403-1A6D-84AEE802D95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00D7D49-0863-ACAA-11D3-56F7096909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13CD98E8-AA57-A78A-6E8A-0F1F4B2C8DE4}"/>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6" name="Footer Placeholder 5">
            <a:extLst>
              <a:ext uri="{FF2B5EF4-FFF2-40B4-BE49-F238E27FC236}">
                <a16:creationId xmlns:a16="http://schemas.microsoft.com/office/drawing/2014/main" id="{03F414A5-A9E1-3046-536B-9EECFEFC91F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9F0FED5-809D-DC33-7E08-E4EEAE215E9D}"/>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357244858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E452-EA7D-1966-70CF-D6C4583FAF1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314A83F-4B5A-08ED-69DF-1DD3BC6F31B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BB54D420-6C5E-C590-26A9-6A81441A2EB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C0535D3F-0BE0-5EA9-B07D-E4F0904C660A}"/>
              </a:ext>
            </a:extLst>
          </p:cNvPr>
          <p:cNvSpPr>
            <a:spLocks noGrp="1"/>
          </p:cNvSpPr>
          <p:nvPr>
            <p:ph type="dt" sz="half" idx="10"/>
          </p:nvPr>
        </p:nvSpPr>
        <p:spPr/>
        <p:txBody>
          <a:bodyPr/>
          <a:lstStyle/>
          <a:p>
            <a:fld id="{C65490EE-DE67-4567-A390-4FFB74CD360F}" type="datetimeFigureOut">
              <a:rPr lang="en-AU" smtClean="0"/>
              <a:t>25/07/2024</a:t>
            </a:fld>
            <a:endParaRPr lang="en-AU"/>
          </a:p>
        </p:txBody>
      </p:sp>
      <p:sp>
        <p:nvSpPr>
          <p:cNvPr id="6" name="Footer Placeholder 5">
            <a:extLst>
              <a:ext uri="{FF2B5EF4-FFF2-40B4-BE49-F238E27FC236}">
                <a16:creationId xmlns:a16="http://schemas.microsoft.com/office/drawing/2014/main" id="{A33E9134-4F69-C89F-7F99-7FBB66A9A9D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42D0EB9-D96B-D590-FBE7-05B0FCE6A68D}"/>
              </a:ext>
            </a:extLst>
          </p:cNvPr>
          <p:cNvSpPr>
            <a:spLocks noGrp="1"/>
          </p:cNvSpPr>
          <p:nvPr>
            <p:ph type="sldNum" sz="quarter" idx="12"/>
          </p:nvPr>
        </p:nvSpPr>
        <p:spPr/>
        <p:txBody>
          <a:bodyPr/>
          <a:lstStyle/>
          <a:p>
            <a:fld id="{6DAC7633-DFDB-483B-B873-3E7F31AA02DA}" type="slidenum">
              <a:rPr lang="en-AU" smtClean="0"/>
              <a:t>‹#›</a:t>
            </a:fld>
            <a:endParaRPr lang="en-AU"/>
          </a:p>
        </p:txBody>
      </p:sp>
    </p:spTree>
    <p:extLst>
      <p:ext uri="{BB962C8B-B14F-4D97-AF65-F5344CB8AC3E}">
        <p14:creationId xmlns:p14="http://schemas.microsoft.com/office/powerpoint/2010/main" val="42401114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31A19-317C-608A-4DB2-388B6412F226}"/>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F9433F7-8F2D-D24D-E7DC-70F32A55BF63}"/>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9C5A9F-6757-E0A2-FB07-6E399D986D12}"/>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C65490EE-DE67-4567-A390-4FFB74CD360F}" type="datetimeFigureOut">
              <a:rPr lang="en-AU" smtClean="0"/>
              <a:t>25/07/2024</a:t>
            </a:fld>
            <a:endParaRPr lang="en-AU"/>
          </a:p>
        </p:txBody>
      </p:sp>
      <p:sp>
        <p:nvSpPr>
          <p:cNvPr id="5" name="Footer Placeholder 4">
            <a:extLst>
              <a:ext uri="{FF2B5EF4-FFF2-40B4-BE49-F238E27FC236}">
                <a16:creationId xmlns:a16="http://schemas.microsoft.com/office/drawing/2014/main" id="{59116AE1-04E0-9D80-9596-E25BE5FF0C4C}"/>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116FB9E-64D0-995A-A226-443BDEAA9258}"/>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6DAC7633-DFDB-483B-B873-3E7F31AA02DA}" type="slidenum">
              <a:rPr lang="en-AU" smtClean="0"/>
              <a:t>‹#›</a:t>
            </a:fld>
            <a:endParaRPr lang="en-AU"/>
          </a:p>
        </p:txBody>
      </p:sp>
    </p:spTree>
    <p:extLst>
      <p:ext uri="{BB962C8B-B14F-4D97-AF65-F5344CB8AC3E}">
        <p14:creationId xmlns:p14="http://schemas.microsoft.com/office/powerpoint/2010/main" val="3047006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3" descr="C:\Users\Jodie\Documents\Ballina on Richmond Rotary\Rotary Branding\Club Logo White on White-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420" y="478038"/>
            <a:ext cx="3042164" cy="9970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6420" y="1880747"/>
            <a:ext cx="5697173" cy="992579"/>
          </a:xfrm>
          <a:prstGeom prst="rect">
            <a:avLst/>
          </a:prstGeom>
          <a:effectLst>
            <a:outerShdw blurRad="50800" dist="38100" dir="2700000" algn="tl" rotWithShape="0">
              <a:prstClr val="black">
                <a:alpha val="40000"/>
              </a:prstClr>
            </a:outerShdw>
          </a:effectLst>
        </p:spPr>
        <p:txBody>
          <a:bodyPr wrap="square" lIns="68580" tIns="34290" rIns="68580" bIns="34290">
            <a:spAutoFit/>
          </a:bodyPr>
          <a:lstStyle/>
          <a:p>
            <a:r>
              <a:rPr lang="en-AU" altLang="zh-TW" sz="3000" b="1" dirty="0">
                <a:solidFill>
                  <a:srgbClr val="FF0000"/>
                </a:solidFill>
                <a:latin typeface="Arial" panose="020B0604020202020204" pitchFamily="34" charset="0"/>
                <a:cs typeface="Arial" panose="020B0604020202020204" pitchFamily="34" charset="0"/>
              </a:rPr>
              <a:t>Domestic and Family </a:t>
            </a:r>
          </a:p>
          <a:p>
            <a:r>
              <a:rPr lang="en-AU" altLang="zh-TW" sz="3000" b="1" dirty="0">
                <a:solidFill>
                  <a:srgbClr val="FF0000"/>
                </a:solidFill>
                <a:latin typeface="Arial" panose="020B0604020202020204" pitchFamily="34" charset="0"/>
                <a:cs typeface="Arial" panose="020B0604020202020204" pitchFamily="34" charset="0"/>
              </a:rPr>
              <a:t>Violence Project</a:t>
            </a:r>
            <a:endParaRPr lang="en-AU" sz="3000" dirty="0">
              <a:solidFill>
                <a:srgbClr val="FF0000"/>
              </a:solidFill>
            </a:endParaRPr>
          </a:p>
        </p:txBody>
      </p:sp>
      <p:sp>
        <p:nvSpPr>
          <p:cNvPr id="6" name="TextBox 5"/>
          <p:cNvSpPr txBox="1"/>
          <p:nvPr/>
        </p:nvSpPr>
        <p:spPr>
          <a:xfrm>
            <a:off x="556420" y="3300410"/>
            <a:ext cx="7351710" cy="1546577"/>
          </a:xfrm>
          <a:prstGeom prst="rect">
            <a:avLst/>
          </a:prstGeom>
          <a:noFill/>
        </p:spPr>
        <p:txBody>
          <a:bodyPr wrap="square" lIns="68580" tIns="34290" rIns="68580" bIns="34290" rtlCol="0">
            <a:spAutoFit/>
          </a:bodyPr>
          <a:lstStyle/>
          <a:p>
            <a:r>
              <a:rPr lang="en-AU" sz="2400" dirty="0">
                <a:solidFill>
                  <a:schemeClr val="bg1"/>
                </a:solidFill>
                <a:latin typeface="Arial" panose="020B0604020202020204" pitchFamily="34" charset="0"/>
                <a:cs typeface="Arial" panose="020B0604020202020204" pitchFamily="34" charset="0"/>
              </a:rPr>
              <a:t>We have a 2 stage approach to DV</a:t>
            </a:r>
          </a:p>
          <a:p>
            <a:r>
              <a:rPr lang="en-AU" sz="2400" dirty="0">
                <a:solidFill>
                  <a:schemeClr val="bg1"/>
                </a:solidFill>
                <a:latin typeface="Arial" panose="020B0604020202020204" pitchFamily="34" charset="0"/>
                <a:cs typeface="Arial" panose="020B0604020202020204" pitchFamily="34" charset="0"/>
              </a:rPr>
              <a:t>1. Raise awareness &amp; advocate against DV</a:t>
            </a:r>
          </a:p>
          <a:p>
            <a:r>
              <a:rPr lang="en-AU" sz="2400" dirty="0">
                <a:solidFill>
                  <a:schemeClr val="bg1"/>
                </a:solidFill>
                <a:latin typeface="Arial" panose="020B0604020202020204" pitchFamily="34" charset="0"/>
                <a:cs typeface="Arial" panose="020B0604020202020204" pitchFamily="34" charset="0"/>
              </a:rPr>
              <a:t>2. Educate Youth about Respectful Relationships </a:t>
            </a:r>
          </a:p>
          <a:p>
            <a:endParaRPr lang="en-AU"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07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80824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415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p:cNvSpPr txBox="1"/>
          <p:nvPr/>
        </p:nvSpPr>
        <p:spPr>
          <a:xfrm>
            <a:off x="906477" y="152400"/>
            <a:ext cx="7331046" cy="400110"/>
          </a:xfrm>
          <a:prstGeom prst="rect">
            <a:avLst/>
          </a:prstGeom>
          <a:noFill/>
        </p:spPr>
        <p:txBody>
          <a:bodyPr wrap="none" rtlCol="0">
            <a:spAutoFit/>
          </a:bodyPr>
          <a:lstStyle/>
          <a:p>
            <a:r>
              <a:rPr lang="en-AU" sz="2000" b="1" dirty="0">
                <a:solidFill>
                  <a:schemeClr val="bg1"/>
                </a:solidFill>
                <a:latin typeface="Arial" panose="020B0604020202020204" pitchFamily="34" charset="0"/>
                <a:cs typeface="Arial" panose="020B0604020202020204" pitchFamily="34" charset="0"/>
              </a:rPr>
              <a:t>ZONE 8 Domestic &amp; Family Violence Events Nov-Dec 2023 </a:t>
            </a:r>
          </a:p>
        </p:txBody>
      </p:sp>
      <p:pic>
        <p:nvPicPr>
          <p:cNvPr id="2052" name="Picture 4" descr="D:\Ballina-on-Richmond\BOR Rotary Photos 2023-24\Rotary Aust 16 Days of Activism 25 Nov -10 Dec 23\Adelaide\Rotary DV Walk78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32154"/>
            <a:ext cx="2965848" cy="19800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053" name="Picture 5" descr="D:\Ballina-on-Richmond\BOR Rotary Photos 2023-24\Rotary Aust 16 Days of Activism 25 Nov -10 Dec 23\credit Jenny Scott - Adelaide walk\53354819085_14b6de5722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46759"/>
            <a:ext cx="2970000" cy="19800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055" name="Picture 7" descr="D:\Ballina-on-Richmond\BOR Rotary Photos 2023-24\Rotary Aust 16 Days of Activism 25 Nov -10 Dec 23\District 95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0391" y="746759"/>
            <a:ext cx="3516874" cy="19800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056" name="Picture 8" descr="D:\Ballina-on-Richmond\BOR Rotary Photos 2023-24\Rotary Aust 16 Days of Activism 25 Nov -10 Dec 23\Grafton Midda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898"/>
          <a:stretch/>
        </p:blipFill>
        <p:spPr bwMode="auto">
          <a:xfrm>
            <a:off x="5986446" y="2932154"/>
            <a:ext cx="3128440" cy="19800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057" name="Picture 9" descr="D:\Ballina-on-Richmond\BOR Rotary Photos 2023-24\Rotary Aust 16 Days of Activism 25 Nov -10 Dec 23\RC of Corrim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2292" y="746759"/>
            <a:ext cx="2639999" cy="19800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059" name="Picture 11" descr="D:\Ballina-on-Richmond\BOR Rotary Photos 2023-24\Rotary Aust 16 Days of Activism 25 Nov -10 Dec 23\419922905_787275086764897_6060801229278135302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0000" y="2932154"/>
            <a:ext cx="2970725" cy="19800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7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C06D76-7261-CB5D-FD1F-D23E9BB48362}"/>
              </a:ext>
            </a:extLst>
          </p:cNvPr>
          <p:cNvSpPr txBox="1"/>
          <p:nvPr/>
        </p:nvSpPr>
        <p:spPr>
          <a:xfrm>
            <a:off x="407307" y="296323"/>
            <a:ext cx="4608286" cy="4655121"/>
          </a:xfrm>
          <a:prstGeom prst="rect">
            <a:avLst/>
          </a:prstGeom>
          <a:noFill/>
        </p:spPr>
        <p:txBody>
          <a:bodyPr wrap="square" lIns="68580" tIns="34290" rIns="68580" bIns="34290" rtlCol="0">
            <a:spAutoFit/>
          </a:bodyPr>
          <a:lstStyle/>
          <a:p>
            <a:r>
              <a:rPr lang="en-AU" sz="3600" b="1" dirty="0">
                <a:solidFill>
                  <a:srgbClr val="7030A0"/>
                </a:solidFill>
                <a:latin typeface="Arial" panose="020B0604020202020204" pitchFamily="34" charset="0"/>
                <a:cs typeface="Arial" panose="020B0604020202020204" pitchFamily="34" charset="0"/>
              </a:rPr>
              <a:t>Purple Friday</a:t>
            </a:r>
          </a:p>
          <a:p>
            <a:endParaRPr lang="en-AU" sz="1600"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Over 90 Businesses wearing dual branded shirts</a:t>
            </a:r>
          </a:p>
          <a:p>
            <a:r>
              <a:rPr lang="en-AU" sz="1600" dirty="0">
                <a:latin typeface="Arial" panose="020B0604020202020204" pitchFamily="34" charset="0"/>
                <a:cs typeface="Arial" panose="020B0604020202020204" pitchFamily="34" charset="0"/>
              </a:rPr>
              <a:t>every Friday. </a:t>
            </a:r>
          </a:p>
          <a:p>
            <a:r>
              <a:rPr lang="en-AU" sz="1600" dirty="0">
                <a:latin typeface="Arial" panose="020B0604020202020204" pitchFamily="34" charset="0"/>
                <a:cs typeface="Arial" panose="020B0604020202020204" pitchFamily="34" charset="0"/>
              </a:rPr>
              <a:t>Including;</a:t>
            </a:r>
          </a:p>
          <a:p>
            <a:pPr marL="285736" indent="-285736">
              <a:buFont typeface="Arial" panose="020B0604020202020204" pitchFamily="34" charset="0"/>
              <a:buChar char="•"/>
            </a:pPr>
            <a:r>
              <a:rPr lang="en-AU" sz="1600" dirty="0">
                <a:latin typeface="Arial" panose="020B0604020202020204" pitchFamily="34" charset="0"/>
                <a:cs typeface="Arial" panose="020B0604020202020204" pitchFamily="34" charset="0"/>
              </a:rPr>
              <a:t>Ballina Council</a:t>
            </a:r>
          </a:p>
          <a:p>
            <a:pPr marL="285736" indent="-285736">
              <a:buFont typeface="Arial" panose="020B0604020202020204" pitchFamily="34" charset="0"/>
              <a:buChar char="•"/>
            </a:pPr>
            <a:r>
              <a:rPr lang="en-AU" sz="1600" dirty="0">
                <a:latin typeface="Arial" panose="020B0604020202020204" pitchFamily="34" charset="0"/>
                <a:cs typeface="Arial" panose="020B0604020202020204" pitchFamily="34" charset="0"/>
              </a:rPr>
              <a:t>Ballina Primary &amp; Secondary Schools, Day Care Centres</a:t>
            </a:r>
          </a:p>
          <a:p>
            <a:pPr marL="285736" indent="-285736">
              <a:buFont typeface="Arial" panose="020B0604020202020204" pitchFamily="34" charset="0"/>
              <a:buChar char="•"/>
            </a:pPr>
            <a:r>
              <a:rPr lang="en-AU" sz="1600" dirty="0">
                <a:latin typeface="Arial" panose="020B0604020202020204" pitchFamily="34" charset="0"/>
                <a:cs typeface="Arial" panose="020B0604020202020204" pitchFamily="34" charset="0"/>
              </a:rPr>
              <a:t>Registered Clubs on Northern Rivers</a:t>
            </a:r>
          </a:p>
          <a:p>
            <a:pPr marL="285736" indent="-285736">
              <a:buFont typeface="Arial" panose="020B0604020202020204" pitchFamily="34" charset="0"/>
              <a:buChar char="•"/>
            </a:pPr>
            <a:r>
              <a:rPr lang="en-AU" sz="1600" dirty="0">
                <a:latin typeface="Arial" panose="020B0604020202020204" pitchFamily="34" charset="0"/>
                <a:cs typeface="Arial" panose="020B0604020202020204" pitchFamily="34" charset="0"/>
              </a:rPr>
              <a:t>Retail Shops – Best &amp; Less, IGA, </a:t>
            </a:r>
            <a:r>
              <a:rPr lang="en-AU" sz="1600" dirty="0" err="1">
                <a:latin typeface="Arial" panose="020B0604020202020204" pitchFamily="34" charset="0"/>
                <a:cs typeface="Arial" panose="020B0604020202020204" pitchFamily="34" charset="0"/>
              </a:rPr>
              <a:t>Foodworks</a:t>
            </a:r>
            <a:endParaRPr lang="en-AU" sz="1600" dirty="0">
              <a:latin typeface="Arial" panose="020B0604020202020204" pitchFamily="34" charset="0"/>
              <a:cs typeface="Arial" panose="020B0604020202020204" pitchFamily="34" charset="0"/>
            </a:endParaRPr>
          </a:p>
          <a:p>
            <a:pPr marL="285736" indent="-285736">
              <a:buFont typeface="Arial" panose="020B0604020202020204" pitchFamily="34" charset="0"/>
              <a:buChar char="•"/>
            </a:pPr>
            <a:r>
              <a:rPr lang="en-AU" sz="1600" dirty="0">
                <a:latin typeface="Arial" panose="020B0604020202020204" pitchFamily="34" charset="0"/>
                <a:cs typeface="Arial" panose="020B0604020202020204" pitchFamily="34" charset="0"/>
              </a:rPr>
              <a:t>Hospitality, Motels, Ramada</a:t>
            </a:r>
          </a:p>
          <a:p>
            <a:pPr marL="285736" indent="-285736">
              <a:buFont typeface="Arial" panose="020B0604020202020204" pitchFamily="34" charset="0"/>
              <a:buChar char="•"/>
            </a:pPr>
            <a:r>
              <a:rPr lang="en-AU" sz="1600" dirty="0">
                <a:latin typeface="Arial" panose="020B0604020202020204" pitchFamily="34" charset="0"/>
                <a:cs typeface="Arial" panose="020B0604020202020204" pitchFamily="34" charset="0"/>
              </a:rPr>
              <a:t>Professional Offices, lawyers, </a:t>
            </a:r>
          </a:p>
          <a:p>
            <a:pPr marL="285736" indent="-285736">
              <a:buFont typeface="Arial" panose="020B0604020202020204" pitchFamily="34" charset="0"/>
              <a:buChar char="•"/>
            </a:pPr>
            <a:r>
              <a:rPr lang="en-AU" sz="1600" dirty="0">
                <a:latin typeface="Arial" panose="020B0604020202020204" pitchFamily="34" charset="0"/>
                <a:cs typeface="Arial" panose="020B0604020202020204" pitchFamily="34" charset="0"/>
              </a:rPr>
              <a:t>Various Trades</a:t>
            </a:r>
          </a:p>
          <a:p>
            <a:pPr marL="285736" indent="-285736">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algn="ctr"/>
            <a:r>
              <a:rPr lang="en-AU" sz="1800" b="1" dirty="0">
                <a:solidFill>
                  <a:srgbClr val="0000FF"/>
                </a:solidFill>
                <a:latin typeface="Arial" panose="020B0604020202020204" pitchFamily="34" charset="0"/>
                <a:cs typeface="Arial" panose="020B0604020202020204" pitchFamily="34" charset="0"/>
              </a:rPr>
              <a:t>Creating</a:t>
            </a:r>
            <a:r>
              <a:rPr lang="en-AU" sz="1800" b="1" dirty="0">
                <a:latin typeface="Arial" panose="020B0604020202020204" pitchFamily="34" charset="0"/>
                <a:cs typeface="Arial" panose="020B0604020202020204" pitchFamily="34" charset="0"/>
              </a:rPr>
              <a:t> </a:t>
            </a:r>
            <a:r>
              <a:rPr lang="en-AU" sz="1800" b="1" dirty="0">
                <a:solidFill>
                  <a:srgbClr val="FF0000"/>
                </a:solidFill>
                <a:latin typeface="Arial" panose="020B0604020202020204" pitchFamily="34" charset="0"/>
                <a:cs typeface="Arial" panose="020B0604020202020204" pitchFamily="34" charset="0"/>
              </a:rPr>
              <a:t>Impact</a:t>
            </a:r>
            <a:r>
              <a:rPr lang="en-AU" sz="1800" b="1" dirty="0">
                <a:latin typeface="Arial" panose="020B0604020202020204" pitchFamily="34" charset="0"/>
                <a:cs typeface="Arial" panose="020B0604020202020204" pitchFamily="34" charset="0"/>
              </a:rPr>
              <a:t> </a:t>
            </a:r>
          </a:p>
          <a:p>
            <a:pPr algn="ctr"/>
            <a:r>
              <a:rPr lang="en-AU" sz="1800" b="1" dirty="0">
                <a:solidFill>
                  <a:srgbClr val="0000FF"/>
                </a:solidFill>
                <a:latin typeface="Arial" panose="020B0604020202020204" pitchFamily="34" charset="0"/>
                <a:cs typeface="Arial" panose="020B0604020202020204" pitchFamily="34" charset="0"/>
              </a:rPr>
              <a:t>Increasing our </a:t>
            </a:r>
            <a:r>
              <a:rPr lang="en-AU" sz="1800" b="1" dirty="0">
                <a:solidFill>
                  <a:srgbClr val="FF0000"/>
                </a:solidFill>
                <a:latin typeface="Arial" panose="020B0604020202020204" pitchFamily="34" charset="0"/>
                <a:cs typeface="Arial" panose="020B0604020202020204" pitchFamily="34" charset="0"/>
              </a:rPr>
              <a:t>Relevance</a:t>
            </a:r>
            <a:r>
              <a:rPr lang="en-AU" sz="1800" b="1" dirty="0">
                <a:latin typeface="Arial" panose="020B0604020202020204" pitchFamily="34" charset="0"/>
                <a:cs typeface="Arial" panose="020B0604020202020204" pitchFamily="34" charset="0"/>
              </a:rPr>
              <a:t> </a:t>
            </a:r>
          </a:p>
          <a:p>
            <a:pPr algn="ctr"/>
            <a:r>
              <a:rPr lang="en-AU" sz="1800" b="1" dirty="0">
                <a:solidFill>
                  <a:srgbClr val="0000FF"/>
                </a:solidFill>
                <a:latin typeface="Arial" panose="020B0604020202020204" pitchFamily="34" charset="0"/>
                <a:cs typeface="Arial" panose="020B0604020202020204" pitchFamily="34" charset="0"/>
              </a:rPr>
              <a:t>Confirming our </a:t>
            </a:r>
            <a:r>
              <a:rPr lang="en-AU" sz="1800" b="1" dirty="0">
                <a:solidFill>
                  <a:srgbClr val="FF0000"/>
                </a:solidFill>
                <a:latin typeface="Arial" panose="020B0604020202020204" pitchFamily="34" charset="0"/>
                <a:cs typeface="Arial" panose="020B0604020202020204" pitchFamily="34" charset="0"/>
              </a:rPr>
              <a:t>Identity</a:t>
            </a:r>
            <a:endParaRPr lang="en-AU" sz="1800" dirty="0"/>
          </a:p>
        </p:txBody>
      </p:sp>
      <p:pic>
        <p:nvPicPr>
          <p:cNvPr id="1026" name="Picture 2" descr="D:\Ballina-on-Richmond\BOR Rotary Photos 2022-23\98 Purple Friday Launch 24.2.23\IMG_55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0352" y="4237"/>
            <a:ext cx="3854449" cy="513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67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Picture 5" descr="D:\Ballina-on-Richmond\BOR Rotary Photos 2022-23\Purple Friday Photos\IMG_82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304"/>
          <a:stretch/>
        </p:blipFill>
        <p:spPr bwMode="auto">
          <a:xfrm rot="959981">
            <a:off x="3248306" y="365814"/>
            <a:ext cx="1952217" cy="1631950"/>
          </a:xfrm>
          <a:prstGeom prst="rect">
            <a:avLst/>
          </a:prstGeom>
          <a:ln w="19050">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D:\Ballina-on-Richmond\BOR Rotary Photos 2022-23\Purple Friday Photos\DSC073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9872" y="120650"/>
            <a:ext cx="2198644" cy="2838450"/>
          </a:xfrm>
          <a:prstGeom prst="rect">
            <a:avLst/>
          </a:prstGeom>
          <a:ln w="19050">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D:\Ballina-on-Richmond\BOR Rotary Photos 2022-23\Purple Friday Photos\IMG_81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261" y="120650"/>
            <a:ext cx="1585914" cy="2114550"/>
          </a:xfrm>
          <a:prstGeom prst="rect">
            <a:avLst/>
          </a:prstGeom>
          <a:ln w="19050">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3" name="Picture 5" descr="D:\Ballina-on-Richmond\BOR Rotary Photos 2022-23\98 Purple Friday Launch 24.2.23\IMG_39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42061">
            <a:off x="2679090" y="2253416"/>
            <a:ext cx="3740332" cy="2805249"/>
          </a:xfrm>
          <a:prstGeom prst="rect">
            <a:avLst/>
          </a:prstGeom>
          <a:ln w="19050">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D:\Ballina-on-Richmond\BOR Rotary Photos 2022-23\98 Purple Friday Launch 24.2.23\IMG_67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647" y="2324101"/>
            <a:ext cx="2215132" cy="2663881"/>
          </a:xfrm>
          <a:prstGeom prst="rect">
            <a:avLst/>
          </a:prstGeom>
          <a:ln w="19050">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Picture 3" descr="D:\Ballina-on-Richmond\BOR Rotary Photos 2022-23\98 Purple Friday Launch 24.2.23\IMG_674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859" t="10410" r="10097"/>
          <a:stretch/>
        </p:blipFill>
        <p:spPr bwMode="auto">
          <a:xfrm>
            <a:off x="92076" y="120651"/>
            <a:ext cx="3329128" cy="2070100"/>
          </a:xfrm>
          <a:prstGeom prst="rect">
            <a:avLst/>
          </a:prstGeom>
          <a:ln w="19050">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4" descr="D:\Ballina-on-Richmond\BOR Rotary Photos 2022-23\98 Purple Friday Launch 24.2.23\IMG_671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7831">
            <a:off x="6374482" y="2921055"/>
            <a:ext cx="2692400" cy="2019300"/>
          </a:xfrm>
          <a:prstGeom prst="rect">
            <a:avLst/>
          </a:prstGeom>
          <a:ln w="19050">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0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8930A3-F424-416D-BF89-754595D13558}"/>
              </a:ext>
            </a:extLst>
          </p:cNvPr>
          <p:cNvSpPr/>
          <p:nvPr/>
        </p:nvSpPr>
        <p:spPr>
          <a:xfrm>
            <a:off x="3707935" y="1480538"/>
            <a:ext cx="4874004" cy="2285241"/>
          </a:xfrm>
          <a:prstGeom prst="rect">
            <a:avLst/>
          </a:prstGeom>
        </p:spPr>
        <p:txBody>
          <a:bodyPr wrap="square" lIns="68580" tIns="34290" rIns="68580" bIns="34290" anchor="t">
            <a:spAutoFit/>
          </a:bodyPr>
          <a:lstStyle/>
          <a:p>
            <a:pPr marL="214308" indent="-214308">
              <a:buFont typeface="Arial"/>
              <a:buChar char="•"/>
            </a:pPr>
            <a:r>
              <a:rPr lang="en-AU" sz="1800" dirty="0">
                <a:latin typeface="Arial" panose="020B0604020202020204" pitchFamily="34" charset="0"/>
                <a:cs typeface="Arial" panose="020B0604020202020204" pitchFamily="34" charset="0"/>
              </a:rPr>
              <a:t>The aim of the strategy is for 75% of high schools on the North Coast to be running the program Years 7-10 by the end of 2024</a:t>
            </a:r>
          </a:p>
          <a:p>
            <a:pPr marL="214308" indent="-214308">
              <a:buFont typeface="Arial"/>
              <a:buChar char="•"/>
            </a:pPr>
            <a:endParaRPr lang="en-AU" sz="1800" dirty="0">
              <a:latin typeface="Arial" panose="020B0604020202020204" pitchFamily="34" charset="0"/>
              <a:cs typeface="Arial" panose="020B0604020202020204" pitchFamily="34" charset="0"/>
            </a:endParaRPr>
          </a:p>
          <a:p>
            <a:pPr marL="214308" indent="-214308">
              <a:buFont typeface="Arial"/>
              <a:buChar char="•"/>
            </a:pPr>
            <a:r>
              <a:rPr lang="en-AU" sz="1800" dirty="0">
                <a:latin typeface="Arial" panose="020B0604020202020204" pitchFamily="34" charset="0"/>
                <a:cs typeface="Arial" panose="020B0604020202020204" pitchFamily="34" charset="0"/>
              </a:rPr>
              <a:t>We now have a Respectful Relationships program for Years 5 &amp; 6 in Primary Schools</a:t>
            </a:r>
          </a:p>
          <a:p>
            <a:pPr marL="214308" indent="-214308">
              <a:buFont typeface="Arial"/>
              <a:buChar char="•"/>
            </a:pPr>
            <a:endParaRPr lang="en-AU" sz="1800" dirty="0">
              <a:latin typeface="Arial" panose="020B0604020202020204" pitchFamily="34" charset="0"/>
              <a:cs typeface="Arial" panose="020B0604020202020204" pitchFamily="34" charset="0"/>
            </a:endParaRPr>
          </a:p>
          <a:p>
            <a:endParaRPr lang="en-AU" sz="1800" dirty="0"/>
          </a:p>
        </p:txBody>
      </p:sp>
      <p:pic>
        <p:nvPicPr>
          <p:cNvPr id="6" name="Picture 5" descr="Text&#10;&#10;Description automatically generated">
            <a:extLst>
              <a:ext uri="{FF2B5EF4-FFF2-40B4-BE49-F238E27FC236}">
                <a16:creationId xmlns:a16="http://schemas.microsoft.com/office/drawing/2014/main" id="{9D93B497-2A28-4FC9-8AF8-0697572AF867}"/>
              </a:ext>
            </a:extLst>
          </p:cNvPr>
          <p:cNvPicPr>
            <a:picLocks noChangeAspect="1"/>
          </p:cNvPicPr>
          <p:nvPr/>
        </p:nvPicPr>
        <p:blipFill>
          <a:blip r:embed="rId3"/>
          <a:stretch>
            <a:fillRect/>
          </a:stretch>
        </p:blipFill>
        <p:spPr>
          <a:xfrm>
            <a:off x="4263982" y="3758574"/>
            <a:ext cx="3947210" cy="1061077"/>
          </a:xfrm>
          <a:prstGeom prst="rect">
            <a:avLst/>
          </a:prstGeom>
        </p:spPr>
      </p:pic>
      <p:sp>
        <p:nvSpPr>
          <p:cNvPr id="8" name="TextBox 7">
            <a:extLst>
              <a:ext uri="{FF2B5EF4-FFF2-40B4-BE49-F238E27FC236}">
                <a16:creationId xmlns:a16="http://schemas.microsoft.com/office/drawing/2014/main" id="{7A8B259C-3B8C-412E-B711-27B520D74FB4}"/>
              </a:ext>
            </a:extLst>
          </p:cNvPr>
          <p:cNvSpPr txBox="1"/>
          <p:nvPr/>
        </p:nvSpPr>
        <p:spPr>
          <a:xfrm>
            <a:off x="400052" y="146052"/>
            <a:ext cx="8337550" cy="1115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700" b="1" dirty="0">
                <a:latin typeface="Arial Rounded MT Bold"/>
              </a:rPr>
              <a:t>North Coast Youth Domestic Violence Strategy</a:t>
            </a:r>
            <a:endParaRPr lang="en-US" sz="1800" dirty="0"/>
          </a:p>
          <a:p>
            <a:pPr algn="ctr"/>
            <a:r>
              <a:rPr lang="en-US" sz="4100" dirty="0">
                <a:solidFill>
                  <a:srgbClr val="FF0000"/>
                </a:solidFill>
                <a:latin typeface="Freestyle Script"/>
              </a:rPr>
              <a:t>Expansion of the Love Bites Program</a:t>
            </a:r>
            <a:endParaRPr lang="en-GB" sz="1800" dirty="0"/>
          </a:p>
        </p:txBody>
      </p:sp>
      <p:pic>
        <p:nvPicPr>
          <p:cNvPr id="2" name="Picture 6" descr="A painting on the wall&#10;&#10;Description automatically generated">
            <a:extLst>
              <a:ext uri="{FF2B5EF4-FFF2-40B4-BE49-F238E27FC236}">
                <a16:creationId xmlns:a16="http://schemas.microsoft.com/office/drawing/2014/main" id="{E2AD2D8A-6284-4886-9A09-0C1B512F3AD5}"/>
              </a:ext>
            </a:extLst>
          </p:cNvPr>
          <p:cNvPicPr>
            <a:picLocks noChangeAspect="1"/>
          </p:cNvPicPr>
          <p:nvPr/>
        </p:nvPicPr>
        <p:blipFill rotWithShape="1">
          <a:blip r:embed="rId4"/>
          <a:srcRect l="6680" t="5075" r="4251" b="11236"/>
          <a:stretch/>
        </p:blipFill>
        <p:spPr>
          <a:xfrm>
            <a:off x="632638" y="1335976"/>
            <a:ext cx="2886608" cy="3483674"/>
          </a:xfrm>
          <a:prstGeom prst="rect">
            <a:avLst/>
          </a:prstGeom>
        </p:spPr>
      </p:pic>
    </p:spTree>
    <p:extLst>
      <p:ext uri="{BB962C8B-B14F-4D97-AF65-F5344CB8AC3E}">
        <p14:creationId xmlns:p14="http://schemas.microsoft.com/office/powerpoint/2010/main" val="40519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7AD252-2DE5-F425-7D96-FACAE22B99D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926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84CBCD-8FD0-B3C9-0119-DF32D1AD728F}"/>
              </a:ext>
            </a:extLst>
          </p:cNvPr>
          <p:cNvSpPr txBox="1"/>
          <p:nvPr/>
        </p:nvSpPr>
        <p:spPr>
          <a:xfrm>
            <a:off x="1080000" y="216569"/>
            <a:ext cx="6984000" cy="623248"/>
          </a:xfrm>
          <a:prstGeom prst="rect">
            <a:avLst/>
          </a:prstGeom>
          <a:noFill/>
        </p:spPr>
        <p:txBody>
          <a:bodyPr wrap="square" lIns="68580" tIns="34290" rIns="68580" bIns="34290" rtlCol="0">
            <a:spAutoFit/>
          </a:bodyPr>
          <a:lstStyle/>
          <a:p>
            <a:r>
              <a:rPr lang="en-AU" sz="1800" dirty="0">
                <a:solidFill>
                  <a:schemeClr val="bg1"/>
                </a:solidFill>
                <a:latin typeface="Arial" panose="020B0604020202020204" pitchFamily="34" charset="0"/>
                <a:cs typeface="Arial" panose="020B0604020202020204" pitchFamily="34" charset="0"/>
              </a:rPr>
              <a:t>This Campaign has expanded our reach, enhanced participant engagement, and created great Impact.</a:t>
            </a:r>
          </a:p>
        </p:txBody>
      </p:sp>
      <p:sp>
        <p:nvSpPr>
          <p:cNvPr id="3" name="TextBox 2">
            <a:extLst>
              <a:ext uri="{FF2B5EF4-FFF2-40B4-BE49-F238E27FC236}">
                <a16:creationId xmlns:a16="http://schemas.microsoft.com/office/drawing/2014/main" id="{6984CBCD-8FD0-B3C9-0119-DF32D1AD728F}"/>
              </a:ext>
            </a:extLst>
          </p:cNvPr>
          <p:cNvSpPr txBox="1"/>
          <p:nvPr/>
        </p:nvSpPr>
        <p:spPr>
          <a:xfrm>
            <a:off x="1080000" y="1039945"/>
            <a:ext cx="4817880" cy="3116238"/>
          </a:xfrm>
          <a:prstGeom prst="rect">
            <a:avLst/>
          </a:prstGeom>
          <a:noFill/>
        </p:spPr>
        <p:txBody>
          <a:bodyPr wrap="square" lIns="68580" tIns="34290" rIns="68580" bIns="34290" rtlCol="0">
            <a:spAutoFit/>
          </a:bodyPr>
          <a:lstStyle/>
          <a:p>
            <a:r>
              <a:rPr lang="en-AU" sz="1800" dirty="0">
                <a:solidFill>
                  <a:schemeClr val="bg1"/>
                </a:solidFill>
                <a:latin typeface="Arial" panose="020B0604020202020204" pitchFamily="34" charset="0"/>
                <a:cs typeface="Arial" panose="020B0604020202020204" pitchFamily="34" charset="0"/>
              </a:rPr>
              <a:t>We have formed partnerships and agreements with </a:t>
            </a:r>
          </a:p>
          <a:p>
            <a:r>
              <a:rPr lang="en-AU" sz="1800" dirty="0">
                <a:solidFill>
                  <a:schemeClr val="bg1"/>
                </a:solidFill>
                <a:latin typeface="Arial" panose="020B0604020202020204" pitchFamily="34" charset="0"/>
                <a:cs typeface="Arial" panose="020B0604020202020204" pitchFamily="34" charset="0"/>
              </a:rPr>
              <a:t>NSW, QLD, ACT Police</a:t>
            </a:r>
          </a:p>
          <a:p>
            <a:r>
              <a:rPr lang="en-AU" sz="1800" dirty="0">
                <a:solidFill>
                  <a:schemeClr val="bg1"/>
                </a:solidFill>
                <a:latin typeface="Arial" panose="020B0604020202020204" pitchFamily="34" charset="0"/>
                <a:cs typeface="Arial" panose="020B0604020202020204" pitchFamily="34" charset="0"/>
              </a:rPr>
              <a:t>Dept of Education</a:t>
            </a:r>
          </a:p>
          <a:p>
            <a:r>
              <a:rPr lang="en-AU" sz="1800" dirty="0">
                <a:solidFill>
                  <a:schemeClr val="bg1"/>
                </a:solidFill>
                <a:latin typeface="Arial" panose="020B0604020202020204" pitchFamily="34" charset="0"/>
                <a:cs typeface="Arial" panose="020B0604020202020204" pitchFamily="34" charset="0"/>
              </a:rPr>
              <a:t>NAPCAN (Love Bites) </a:t>
            </a:r>
          </a:p>
          <a:p>
            <a:r>
              <a:rPr lang="en-AU" sz="1800" dirty="0">
                <a:solidFill>
                  <a:schemeClr val="bg1"/>
                </a:solidFill>
                <a:latin typeface="Arial" panose="020B0604020202020204" pitchFamily="34" charset="0"/>
                <a:cs typeface="Arial" panose="020B0604020202020204" pitchFamily="34" charset="0"/>
              </a:rPr>
              <a:t>Dept of Health</a:t>
            </a:r>
          </a:p>
          <a:p>
            <a:r>
              <a:rPr lang="en-AU" sz="1800" dirty="0">
                <a:solidFill>
                  <a:schemeClr val="bg1"/>
                </a:solidFill>
                <a:latin typeface="Arial" panose="020B0604020202020204" pitchFamily="34" charset="0"/>
                <a:cs typeface="Arial" panose="020B0604020202020204" pitchFamily="34" charset="0"/>
              </a:rPr>
              <a:t>Other Service Organisations and Social Service agencies </a:t>
            </a:r>
          </a:p>
          <a:p>
            <a:r>
              <a:rPr lang="en-AU" sz="1800" dirty="0">
                <a:solidFill>
                  <a:schemeClr val="bg1"/>
                </a:solidFill>
                <a:latin typeface="Arial" panose="020B0604020202020204" pitchFamily="34" charset="0"/>
                <a:cs typeface="Arial" panose="020B0604020202020204" pitchFamily="34" charset="0"/>
              </a:rPr>
              <a:t>NSW &amp; Australian Domestic and Family Violence Commissioners</a:t>
            </a:r>
          </a:p>
          <a:p>
            <a:r>
              <a:rPr lang="en-AU" sz="1800" dirty="0">
                <a:solidFill>
                  <a:schemeClr val="bg1"/>
                </a:solidFill>
                <a:latin typeface="Arial" panose="020B0604020202020204" pitchFamily="34" charset="0"/>
                <a:cs typeface="Arial" panose="020B0604020202020204" pitchFamily="34" charset="0"/>
              </a:rPr>
              <a:t>Tri Partisan Federal Government</a:t>
            </a:r>
          </a:p>
        </p:txBody>
      </p:sp>
      <p:sp>
        <p:nvSpPr>
          <p:cNvPr id="4" name="TextBox 3">
            <a:extLst>
              <a:ext uri="{FF2B5EF4-FFF2-40B4-BE49-F238E27FC236}">
                <a16:creationId xmlns:a16="http://schemas.microsoft.com/office/drawing/2014/main" id="{6984CBCD-8FD0-B3C9-0119-DF32D1AD728F}"/>
              </a:ext>
            </a:extLst>
          </p:cNvPr>
          <p:cNvSpPr txBox="1"/>
          <p:nvPr/>
        </p:nvSpPr>
        <p:spPr>
          <a:xfrm>
            <a:off x="1080000" y="4361849"/>
            <a:ext cx="5099820" cy="623248"/>
          </a:xfrm>
          <a:prstGeom prst="rect">
            <a:avLst/>
          </a:prstGeom>
          <a:noFill/>
        </p:spPr>
        <p:txBody>
          <a:bodyPr wrap="square" lIns="68580" tIns="34290" rIns="68580" bIns="34290" rtlCol="0">
            <a:spAutoFit/>
          </a:bodyPr>
          <a:lstStyle/>
          <a:p>
            <a:r>
              <a:rPr lang="en-AU" sz="1800" dirty="0">
                <a:solidFill>
                  <a:schemeClr val="bg1"/>
                </a:solidFill>
                <a:latin typeface="Arial" panose="020B0604020202020204" pitchFamily="34" charset="0"/>
                <a:cs typeface="Arial" panose="020B0604020202020204" pitchFamily="34" charset="0"/>
              </a:rPr>
              <a:t>This is a Preventative Strategy and requires a whole of community approach.</a:t>
            </a:r>
          </a:p>
        </p:txBody>
      </p:sp>
      <p:pic>
        <p:nvPicPr>
          <p:cNvPr id="5" name="Picture 2" descr="D:\Adobe Illustrator - Coasters\Coasters 2023\Binder1_Page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1816" y="986696"/>
            <a:ext cx="2425504" cy="17150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dobe Illustrator - Coasters\Coasters 2023\mail_20210806_120834_0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44"/>
          <a:stretch/>
        </p:blipFill>
        <p:spPr bwMode="auto">
          <a:xfrm>
            <a:off x="5974080" y="2817828"/>
            <a:ext cx="1721164" cy="221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693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AEACB-498A-B6DE-D26D-D2D15A178430}"/>
              </a:ext>
            </a:extLst>
          </p:cNvPr>
          <p:cNvPicPr>
            <a:picLocks noChangeAspect="1"/>
          </p:cNvPicPr>
          <p:nvPr/>
        </p:nvPicPr>
        <p:blipFill>
          <a:blip r:embed="rId3"/>
          <a:stretch>
            <a:fillRect/>
          </a:stretch>
        </p:blipFill>
        <p:spPr>
          <a:xfrm>
            <a:off x="0" y="-1363"/>
            <a:ext cx="9144000" cy="5211991"/>
          </a:xfrm>
          <a:prstGeom prst="rect">
            <a:avLst/>
          </a:prstGeom>
        </p:spPr>
      </p:pic>
    </p:spTree>
    <p:extLst>
      <p:ext uri="{BB962C8B-B14F-4D97-AF65-F5344CB8AC3E}">
        <p14:creationId xmlns:p14="http://schemas.microsoft.com/office/powerpoint/2010/main" val="348631517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A0685A-C62A-3741-DA87-679BC71E6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4"/>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7684AF-C5B4-C80C-91F7-A3FD2625C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070B2CF8-AF06-D7F3-4A8F-0BF543D2120A}"/>
              </a:ext>
            </a:extLst>
          </p:cNvPr>
          <p:cNvSpPr txBox="1"/>
          <p:nvPr/>
        </p:nvSpPr>
        <p:spPr>
          <a:xfrm>
            <a:off x="562430" y="4320182"/>
            <a:ext cx="8019143" cy="561741"/>
          </a:xfrm>
          <a:prstGeom prst="rect">
            <a:avLst/>
          </a:prstGeom>
          <a:noFill/>
        </p:spPr>
        <p:txBody>
          <a:bodyPr wrap="square" lIns="68580" tIns="34290" rIns="68580" bIns="34290" rtlCol="0">
            <a:spAutoFit/>
          </a:bodyPr>
          <a:lstStyle/>
          <a:p>
            <a:r>
              <a:rPr lang="en-AU"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 Story in ‘Creating Hope in the World’</a:t>
            </a:r>
          </a:p>
        </p:txBody>
      </p:sp>
    </p:spTree>
    <p:extLst>
      <p:ext uri="{BB962C8B-B14F-4D97-AF65-F5344CB8AC3E}">
        <p14:creationId xmlns:p14="http://schemas.microsoft.com/office/powerpoint/2010/main" val="37691120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11266" y="358140"/>
            <a:ext cx="2321469" cy="523220"/>
          </a:xfrm>
          <a:prstGeom prst="rect">
            <a:avLst/>
          </a:prstGeom>
          <a:noFill/>
        </p:spPr>
        <p:txBody>
          <a:bodyPr wrap="none" rtlCol="0">
            <a:spAutoFit/>
          </a:bodyPr>
          <a:lstStyle/>
          <a:p>
            <a:r>
              <a:rPr lang="en-AU" sz="2800" b="1" dirty="0">
                <a:solidFill>
                  <a:schemeClr val="bg1"/>
                </a:solidFill>
                <a:latin typeface="Arial" panose="020B0604020202020204" pitchFamily="34" charset="0"/>
                <a:cs typeface="Arial" panose="020B0604020202020204" pitchFamily="34" charset="0"/>
              </a:rPr>
              <a:t>Find Identity</a:t>
            </a:r>
          </a:p>
        </p:txBody>
      </p:sp>
      <p:sp>
        <p:nvSpPr>
          <p:cNvPr id="5" name="TextBox 4"/>
          <p:cNvSpPr txBox="1"/>
          <p:nvPr/>
        </p:nvSpPr>
        <p:spPr>
          <a:xfrm>
            <a:off x="1055236" y="1308392"/>
            <a:ext cx="7033529" cy="415498"/>
          </a:xfrm>
          <a:prstGeom prst="rect">
            <a:avLst/>
          </a:prstGeom>
          <a:noFill/>
        </p:spPr>
        <p:txBody>
          <a:bodyPr wrap="square" rtlCol="0">
            <a:spAutoFit/>
          </a:bodyPr>
          <a:lstStyle/>
          <a:p>
            <a:pPr algn="ctr"/>
            <a:r>
              <a:rPr lang="en-AU" sz="2100" b="1" dirty="0">
                <a:solidFill>
                  <a:schemeClr val="bg1"/>
                </a:solidFill>
                <a:latin typeface="Arial" panose="020B0604020202020204" pitchFamily="34" charset="0"/>
                <a:cs typeface="Arial" panose="020B0604020202020204" pitchFamily="34" charset="0"/>
              </a:rPr>
              <a:t>(Club Type + Causes + Demographics) * Relevance =</a:t>
            </a:r>
          </a:p>
        </p:txBody>
      </p:sp>
      <p:sp>
        <p:nvSpPr>
          <p:cNvPr id="6" name="TextBox 5"/>
          <p:cNvSpPr txBox="1"/>
          <p:nvPr/>
        </p:nvSpPr>
        <p:spPr>
          <a:xfrm>
            <a:off x="3840069" y="2150922"/>
            <a:ext cx="1463862" cy="523220"/>
          </a:xfrm>
          <a:prstGeom prst="rect">
            <a:avLst/>
          </a:prstGeom>
          <a:noFill/>
        </p:spPr>
        <p:txBody>
          <a:bodyPr wrap="none" rtlCol="0">
            <a:spAutoFit/>
          </a:bodyPr>
          <a:lstStyle/>
          <a:p>
            <a:pPr algn="ctr"/>
            <a:r>
              <a:rPr lang="en-AU" sz="2800" b="1" dirty="0">
                <a:solidFill>
                  <a:schemeClr val="bg1"/>
                </a:solidFill>
                <a:latin typeface="Arial" panose="020B0604020202020204" pitchFamily="34" charset="0"/>
                <a:cs typeface="Arial" panose="020B0604020202020204" pitchFamily="34" charset="0"/>
              </a:rPr>
              <a:t>Identity</a:t>
            </a:r>
          </a:p>
        </p:txBody>
      </p:sp>
      <p:pic>
        <p:nvPicPr>
          <p:cNvPr id="1028" name="Picture 4" descr="C:\Users\Jodie\Downloads\vecteezy_man-with-yellow-t-shirt-and-beard-is-surprised-about-something_206261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0436" y="3126228"/>
            <a:ext cx="2643128" cy="1764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die\Downloads\young-blonde-woman-with-long-curly-hair-pink-sweater-green-with-magnifi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2428" y="3126228"/>
            <a:ext cx="264600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odie\Downloads\young-handsome-man-grey-shirt-through-magnifying-gla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236" y="3126228"/>
            <a:ext cx="2646000" cy="17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381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7924D-F31E-CE44-459C-6F6465C62F46}"/>
              </a:ext>
            </a:extLst>
          </p:cNvPr>
          <p:cNvSpPr txBox="1"/>
          <p:nvPr/>
        </p:nvSpPr>
        <p:spPr>
          <a:xfrm>
            <a:off x="740229" y="203200"/>
            <a:ext cx="7872829" cy="4493538"/>
          </a:xfrm>
          <a:prstGeom prst="rect">
            <a:avLst/>
          </a:prstGeom>
          <a:noFill/>
        </p:spPr>
        <p:txBody>
          <a:bodyPr wrap="square" rtlCol="0">
            <a:spAutoFit/>
          </a:bodyPr>
          <a:lstStyle/>
          <a:p>
            <a:r>
              <a:rPr lang="en-AU" dirty="0"/>
              <a:t>				</a:t>
            </a:r>
            <a:r>
              <a:rPr lang="en-AU" sz="2400" b="1" dirty="0">
                <a:solidFill>
                  <a:srgbClr val="FF0000"/>
                </a:solidFill>
              </a:rPr>
              <a:t>Stronger Together					What are the possibilities and opportunities?</a:t>
            </a:r>
          </a:p>
          <a:p>
            <a:endParaRPr lang="en-AU" dirty="0"/>
          </a:p>
          <a:p>
            <a:pPr marL="285750" indent="-285750">
              <a:buFont typeface="Arial" panose="020B0604020202020204" pitchFamily="34" charset="0"/>
              <a:buChar char="•"/>
            </a:pPr>
            <a:r>
              <a:rPr lang="en-AU" dirty="0">
                <a:solidFill>
                  <a:schemeClr val="bg1"/>
                </a:solidFill>
              </a:rPr>
              <a:t>Rotary clubs in towns and cities connecting with and or partnering with stakeholders such as;</a:t>
            </a:r>
          </a:p>
          <a:p>
            <a:pPr marL="285750" indent="-285750">
              <a:buFont typeface="Arial" panose="020B0604020202020204" pitchFamily="34" charset="0"/>
              <a:buChar char="•"/>
            </a:pPr>
            <a:endParaRPr lang="en-AU" dirty="0">
              <a:solidFill>
                <a:schemeClr val="bg1"/>
              </a:solidFill>
            </a:endParaRPr>
          </a:p>
          <a:p>
            <a:r>
              <a:rPr lang="en-AU" dirty="0">
                <a:solidFill>
                  <a:schemeClr val="bg1"/>
                </a:solidFill>
              </a:rPr>
              <a:t>	* Local Council</a:t>
            </a:r>
          </a:p>
          <a:p>
            <a:r>
              <a:rPr lang="en-AU" dirty="0">
                <a:solidFill>
                  <a:schemeClr val="bg1"/>
                </a:solidFill>
              </a:rPr>
              <a:t>	* Police</a:t>
            </a:r>
          </a:p>
          <a:p>
            <a:r>
              <a:rPr lang="en-AU" dirty="0">
                <a:solidFill>
                  <a:schemeClr val="bg1"/>
                </a:solidFill>
              </a:rPr>
              <a:t>	* D&amp;FV support agencies</a:t>
            </a:r>
          </a:p>
          <a:p>
            <a:r>
              <a:rPr lang="en-AU" dirty="0">
                <a:solidFill>
                  <a:schemeClr val="bg1"/>
                </a:solidFill>
              </a:rPr>
              <a:t>	* Both Primary &amp; Secondary Schools</a:t>
            </a:r>
          </a:p>
          <a:p>
            <a:r>
              <a:rPr lang="en-AU" dirty="0">
                <a:solidFill>
                  <a:schemeClr val="bg1"/>
                </a:solidFill>
              </a:rPr>
              <a:t>	* Licenced Clubs</a:t>
            </a: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r>
              <a:rPr lang="en-AU" dirty="0">
                <a:solidFill>
                  <a:schemeClr val="bg1"/>
                </a:solidFill>
              </a:rPr>
              <a:t>Rotary clubs to help promote and support the Purple Friday campaign</a:t>
            </a:r>
          </a:p>
          <a:p>
            <a:endParaRPr lang="en-AU" dirty="0">
              <a:solidFill>
                <a:schemeClr val="bg1"/>
              </a:solidFill>
            </a:endParaRPr>
          </a:p>
          <a:p>
            <a:pPr marL="285750" indent="-285750">
              <a:buFont typeface="Arial" panose="020B0604020202020204" pitchFamily="34" charset="0"/>
              <a:buChar char="•"/>
            </a:pPr>
            <a:r>
              <a:rPr lang="en-AU" dirty="0">
                <a:solidFill>
                  <a:schemeClr val="bg1"/>
                </a:solidFill>
              </a:rPr>
              <a:t>Rotary clubs to support (if there is currently an activity organised by another party) and or lead an activation of a walk or other community activity during the 16 days of activism this year. The national day of action for Rotary is Friday 29</a:t>
            </a:r>
            <a:r>
              <a:rPr lang="en-AU" baseline="30000" dirty="0">
                <a:solidFill>
                  <a:schemeClr val="bg1"/>
                </a:solidFill>
              </a:rPr>
              <a:t>th</a:t>
            </a:r>
            <a:r>
              <a:rPr lang="en-AU" dirty="0">
                <a:solidFill>
                  <a:schemeClr val="bg1"/>
                </a:solidFill>
              </a:rPr>
              <a:t> of November </a:t>
            </a: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r>
              <a:rPr lang="en-AU" dirty="0">
                <a:solidFill>
                  <a:schemeClr val="bg1"/>
                </a:solidFill>
              </a:rPr>
              <a:t>Rotary clubs to support the delivery of the Love Bites Program in local schools. Help fund the training of facilitators, volunteer as facilitators, fund raising, promote the program</a:t>
            </a:r>
          </a:p>
        </p:txBody>
      </p:sp>
      <p:sp>
        <p:nvSpPr>
          <p:cNvPr id="3" name="TextBox 2">
            <a:extLst>
              <a:ext uri="{FF2B5EF4-FFF2-40B4-BE49-F238E27FC236}">
                <a16:creationId xmlns:a16="http://schemas.microsoft.com/office/drawing/2014/main" id="{58488B37-2E7D-921F-C510-582B8CEB7B08}"/>
              </a:ext>
            </a:extLst>
          </p:cNvPr>
          <p:cNvSpPr txBox="1"/>
          <p:nvPr/>
        </p:nvSpPr>
        <p:spPr>
          <a:xfrm>
            <a:off x="4376057" y="1494971"/>
            <a:ext cx="4542972" cy="1169551"/>
          </a:xfrm>
          <a:prstGeom prst="rect">
            <a:avLst/>
          </a:prstGeom>
          <a:noFill/>
        </p:spPr>
        <p:txBody>
          <a:bodyPr wrap="square" rtlCol="0">
            <a:spAutoFit/>
          </a:bodyPr>
          <a:lstStyle/>
          <a:p>
            <a:r>
              <a:rPr lang="en-AU" dirty="0">
                <a:solidFill>
                  <a:srgbClr val="FF0000"/>
                </a:solidFill>
              </a:rPr>
              <a:t>This Campaign aligns with and supports the federal Governments ‘Stop it at the Start’ national campaign. </a:t>
            </a:r>
          </a:p>
          <a:p>
            <a:r>
              <a:rPr lang="en-AU" dirty="0">
                <a:solidFill>
                  <a:srgbClr val="FF0000"/>
                </a:solidFill>
              </a:rPr>
              <a:t>State &amp; Federal government agencies and many non-government agencies endorse and support our whole of community campaign.</a:t>
            </a:r>
          </a:p>
        </p:txBody>
      </p:sp>
    </p:spTree>
    <p:extLst>
      <p:ext uri="{BB962C8B-B14F-4D97-AF65-F5344CB8AC3E}">
        <p14:creationId xmlns:p14="http://schemas.microsoft.com/office/powerpoint/2010/main" val="114750620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05174" y="3241656"/>
            <a:ext cx="2169184" cy="1569660"/>
          </a:xfrm>
          <a:prstGeom prst="rect">
            <a:avLst/>
          </a:prstGeom>
          <a:noFill/>
        </p:spPr>
        <p:txBody>
          <a:bodyPr wrap="none" rtlCol="0">
            <a:spAutoFit/>
          </a:bodyPr>
          <a:lstStyle/>
          <a:p>
            <a:pPr algn="ctr"/>
            <a:r>
              <a:rPr lang="en-AU" sz="2400" b="1" dirty="0">
                <a:latin typeface="Arial" panose="020B0604020202020204" pitchFamily="34" charset="0"/>
                <a:cs typeface="Arial" panose="020B0604020202020204" pitchFamily="34" charset="0"/>
              </a:rPr>
              <a:t>CHANGING</a:t>
            </a:r>
          </a:p>
          <a:p>
            <a:pPr algn="ctr"/>
            <a:r>
              <a:rPr lang="en-AU" sz="2400" b="1" dirty="0">
                <a:latin typeface="Arial" panose="020B0604020202020204" pitchFamily="34" charset="0"/>
                <a:cs typeface="Arial" panose="020B0604020202020204" pitchFamily="34" charset="0"/>
              </a:rPr>
              <a:t>Attitudes, </a:t>
            </a:r>
          </a:p>
          <a:p>
            <a:pPr algn="ctr"/>
            <a:r>
              <a:rPr lang="en-AU" sz="2400" b="1" dirty="0">
                <a:latin typeface="Arial" panose="020B0604020202020204" pitchFamily="34" charset="0"/>
                <a:cs typeface="Arial" panose="020B0604020202020204" pitchFamily="34" charset="0"/>
              </a:rPr>
              <a:t>Behaviours &amp;</a:t>
            </a:r>
          </a:p>
          <a:p>
            <a:pPr algn="ctr"/>
            <a:r>
              <a:rPr lang="en-AU" sz="2400" b="1" dirty="0">
                <a:latin typeface="Arial" panose="020B0604020202020204" pitchFamily="34" charset="0"/>
                <a:cs typeface="Arial" panose="020B0604020202020204" pitchFamily="34" charset="0"/>
              </a:rPr>
              <a:t>Lives</a:t>
            </a:r>
          </a:p>
        </p:txBody>
      </p:sp>
      <p:sp>
        <p:nvSpPr>
          <p:cNvPr id="3" name="TextBox 2"/>
          <p:cNvSpPr txBox="1"/>
          <p:nvPr/>
        </p:nvSpPr>
        <p:spPr>
          <a:xfrm>
            <a:off x="3098773" y="1370842"/>
            <a:ext cx="2981987" cy="1723549"/>
          </a:xfrm>
          <a:prstGeom prst="rect">
            <a:avLst/>
          </a:prstGeom>
          <a:noFill/>
        </p:spPr>
        <p:txBody>
          <a:bodyPr wrap="square" rtlCol="0">
            <a:spAutoFit/>
          </a:bodyPr>
          <a:lstStyle/>
          <a:p>
            <a:pPr algn="ctr"/>
            <a:r>
              <a:rPr lang="en-AU" sz="2400" b="1" dirty="0">
                <a:latin typeface="Arial" panose="020B0604020202020204" pitchFamily="34" charset="0"/>
                <a:cs typeface="Arial" panose="020B0604020202020204" pitchFamily="34" charset="0"/>
              </a:rPr>
              <a:t>Join US </a:t>
            </a:r>
          </a:p>
          <a:p>
            <a:pPr algn="ctr"/>
            <a:endParaRPr lang="en-AU" sz="1000" b="1" dirty="0">
              <a:latin typeface="Arial" panose="020B0604020202020204" pitchFamily="34" charset="0"/>
              <a:cs typeface="Arial" panose="020B0604020202020204" pitchFamily="34" charset="0"/>
            </a:endParaRPr>
          </a:p>
          <a:p>
            <a:pPr algn="ctr"/>
            <a:r>
              <a:rPr lang="en-AU" sz="2400" b="1" dirty="0">
                <a:latin typeface="Arial" panose="020B0604020202020204" pitchFamily="34" charset="0"/>
                <a:cs typeface="Arial" panose="020B0604020202020204" pitchFamily="34" charset="0"/>
              </a:rPr>
              <a:t>STOP the VIOLENCE and END the SILENCE</a:t>
            </a:r>
          </a:p>
        </p:txBody>
      </p:sp>
      <p:sp>
        <p:nvSpPr>
          <p:cNvPr id="4" name="TextBox 3"/>
          <p:cNvSpPr txBox="1"/>
          <p:nvPr/>
        </p:nvSpPr>
        <p:spPr>
          <a:xfrm>
            <a:off x="3277548" y="146358"/>
            <a:ext cx="2624436" cy="1077218"/>
          </a:xfrm>
          <a:prstGeom prst="rect">
            <a:avLst/>
          </a:prstGeom>
          <a:noFill/>
          <a:effectLst/>
        </p:spPr>
        <p:txBody>
          <a:bodyPr wrap="none" rtlCol="0">
            <a:spAutoFit/>
          </a:bodyPr>
          <a:lstStyle/>
          <a:p>
            <a:pPr algn="ctr"/>
            <a:r>
              <a:rPr lang="en-AU" sz="3200" b="1" dirty="0">
                <a:latin typeface="Arial" panose="020B0604020202020204" pitchFamily="34" charset="0"/>
                <a:cs typeface="Arial" panose="020B0604020202020204" pitchFamily="34" charset="0"/>
              </a:rPr>
              <a:t>STRONGER </a:t>
            </a:r>
          </a:p>
          <a:p>
            <a:pPr algn="ctr"/>
            <a:r>
              <a:rPr lang="en-AU" sz="3200" b="1" dirty="0">
                <a:latin typeface="Arial" panose="020B0604020202020204" pitchFamily="34" charset="0"/>
                <a:cs typeface="Arial" panose="020B0604020202020204" pitchFamily="34" charset="0"/>
              </a:rPr>
              <a:t>TOGETHER</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65" y="108617"/>
            <a:ext cx="2412000" cy="2412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9168" y="2606038"/>
            <a:ext cx="2411745" cy="2412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185" y="2612057"/>
            <a:ext cx="2412000" cy="2412000"/>
          </a:xfrm>
          <a:prstGeom prst="rect">
            <a:avLst/>
          </a:prstGeom>
        </p:spPr>
      </p:pic>
      <p:pic>
        <p:nvPicPr>
          <p:cNvPr id="8" name="Picture 2" descr="D:\District 9640 23-24\District DV Project\NSW Police\Police Social Meida Tiles\17105 Intagram - Dont Just Be a Spectator_1080x1080_Page_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1293" y="93377"/>
            <a:ext cx="2412000" cy="24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7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FA0AE-26C1-6A65-9766-DBF8BA04940A}"/>
              </a:ext>
            </a:extLst>
          </p:cNvPr>
          <p:cNvSpPr txBox="1"/>
          <p:nvPr/>
        </p:nvSpPr>
        <p:spPr>
          <a:xfrm>
            <a:off x="1" y="115698"/>
            <a:ext cx="9143999" cy="461665"/>
          </a:xfrm>
          <a:prstGeom prst="rect">
            <a:avLst/>
          </a:prstGeom>
          <a:noFill/>
        </p:spPr>
        <p:txBody>
          <a:bodyPr wrap="square" rtlCol="0">
            <a:spAutoFit/>
          </a:bodyPr>
          <a:lstStyle/>
          <a:p>
            <a:pPr algn="ctr"/>
            <a:r>
              <a:rPr lang="en-AU" sz="2400" b="1" dirty="0">
                <a:solidFill>
                  <a:srgbClr val="FF0000"/>
                </a:solidFill>
                <a:latin typeface="Arial" panose="020B0604020202020204" pitchFamily="34" charset="0"/>
                <a:cs typeface="Arial" panose="020B0604020202020204" pitchFamily="34" charset="0"/>
              </a:rPr>
              <a:t>Where do you Start?</a:t>
            </a:r>
            <a:r>
              <a:rPr lang="en-AU" sz="2400" dirty="0">
                <a:latin typeface="Arial" panose="020B0604020202020204" pitchFamily="34" charset="0"/>
                <a:cs typeface="Arial" panose="020B0604020202020204" pitchFamily="34" charset="0"/>
              </a:rPr>
              <a:t> </a:t>
            </a:r>
          </a:p>
        </p:txBody>
      </p:sp>
      <p:sp>
        <p:nvSpPr>
          <p:cNvPr id="4" name="Rectangle 3"/>
          <p:cNvSpPr/>
          <p:nvPr/>
        </p:nvSpPr>
        <p:spPr>
          <a:xfrm>
            <a:off x="518984" y="570470"/>
            <a:ext cx="8042583" cy="369332"/>
          </a:xfrm>
          <a:prstGeom prst="rect">
            <a:avLst/>
          </a:prstGeom>
        </p:spPr>
        <p:txBody>
          <a:bodyPr wrap="square">
            <a:spAutoFit/>
          </a:bodyPr>
          <a:lstStyle/>
          <a:p>
            <a:pPr lvl="0"/>
            <a:r>
              <a:rPr lang="en-AU" sz="1800" dirty="0">
                <a:latin typeface="Arial" panose="020B0604020202020204" pitchFamily="34" charset="0"/>
                <a:cs typeface="Arial" panose="020B0604020202020204" pitchFamily="34" charset="0"/>
              </a:rPr>
              <a:t>Consult your community. Undertake a community assessment. </a:t>
            </a:r>
          </a:p>
        </p:txBody>
      </p:sp>
      <p:sp>
        <p:nvSpPr>
          <p:cNvPr id="5" name="Rectangle 4"/>
          <p:cNvSpPr/>
          <p:nvPr/>
        </p:nvSpPr>
        <p:spPr>
          <a:xfrm>
            <a:off x="518984" y="1045507"/>
            <a:ext cx="8042583" cy="923330"/>
          </a:xfrm>
          <a:prstGeom prst="rect">
            <a:avLst/>
          </a:prstGeom>
        </p:spPr>
        <p:txBody>
          <a:bodyPr wrap="square">
            <a:spAutoFit/>
          </a:bodyPr>
          <a:lstStyle/>
          <a:p>
            <a:pPr lvl="0"/>
            <a:r>
              <a:rPr lang="en-AU" sz="1800" dirty="0">
                <a:latin typeface="Arial" panose="020B0604020202020204" pitchFamily="34" charset="0"/>
                <a:cs typeface="Arial" panose="020B0604020202020204" pitchFamily="34" charset="0"/>
              </a:rPr>
              <a:t>Is there a community group or organisation in your town that already organisers events for this cause?  If so why not collaborate and partner with them?</a:t>
            </a:r>
          </a:p>
        </p:txBody>
      </p:sp>
      <p:sp>
        <p:nvSpPr>
          <p:cNvPr id="6" name="Rectangle 5"/>
          <p:cNvSpPr/>
          <p:nvPr/>
        </p:nvSpPr>
        <p:spPr>
          <a:xfrm>
            <a:off x="539613" y="2049364"/>
            <a:ext cx="8001325" cy="646331"/>
          </a:xfrm>
          <a:prstGeom prst="rect">
            <a:avLst/>
          </a:prstGeom>
        </p:spPr>
        <p:txBody>
          <a:bodyPr wrap="square">
            <a:spAutoFit/>
          </a:bodyPr>
          <a:lstStyle/>
          <a:p>
            <a:r>
              <a:rPr lang="en-AU" sz="1800" dirty="0">
                <a:latin typeface="Arial" panose="020B0604020202020204" pitchFamily="34" charset="0"/>
                <a:cs typeface="Arial" panose="020B0604020202020204" pitchFamily="34" charset="0"/>
              </a:rPr>
              <a:t>In Ballina there was inaction around advocacy and raising community awareness of Domestic and Family Violence.</a:t>
            </a:r>
          </a:p>
        </p:txBody>
      </p:sp>
      <p:pic>
        <p:nvPicPr>
          <p:cNvPr id="2050" name="Picture 2" descr="C:\Users\Jodie\Downloads\colorful-letters-forming-word-commun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72612"/>
            <a:ext cx="9221230" cy="265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4604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p:tgtEl>
                                          <p:spTgt spid="2050"/>
                                        </p:tgtEl>
                                        <p:attrNameLst>
                                          <p:attrName>ppt_y</p:attrName>
                                        </p:attrNameLst>
                                      </p:cBhvr>
                                      <p:tavLst>
                                        <p:tav tm="0">
                                          <p:val>
                                            <p:strVal val="#ppt_y+#ppt_h*1.125000"/>
                                          </p:val>
                                        </p:tav>
                                        <p:tav tm="100000">
                                          <p:val>
                                            <p:strVal val="#ppt_y"/>
                                          </p:val>
                                        </p:tav>
                                      </p:tavLst>
                                    </p:anim>
                                    <p:animEffect transition="in" filter="wipe(up)">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FA0AE-26C1-6A65-9766-DBF8BA04940A}"/>
              </a:ext>
            </a:extLst>
          </p:cNvPr>
          <p:cNvSpPr txBox="1"/>
          <p:nvPr/>
        </p:nvSpPr>
        <p:spPr>
          <a:xfrm>
            <a:off x="1" y="115698"/>
            <a:ext cx="9143999" cy="461665"/>
          </a:xfrm>
          <a:prstGeom prst="rect">
            <a:avLst/>
          </a:prstGeom>
          <a:noFill/>
        </p:spPr>
        <p:txBody>
          <a:bodyPr wrap="square" rtlCol="0">
            <a:spAutoFit/>
          </a:bodyPr>
          <a:lstStyle/>
          <a:p>
            <a:pPr algn="ctr"/>
            <a:r>
              <a:rPr lang="en-AU" sz="2400" b="1" dirty="0">
                <a:solidFill>
                  <a:schemeClr val="bg1"/>
                </a:solidFill>
                <a:latin typeface="Arial" panose="020B0604020202020204" pitchFamily="34" charset="0"/>
                <a:cs typeface="Arial" panose="020B0604020202020204" pitchFamily="34" charset="0"/>
              </a:rPr>
              <a:t>What did we do?</a:t>
            </a:r>
            <a:r>
              <a:rPr lang="en-AU" sz="2400" dirty="0">
                <a:solidFill>
                  <a:schemeClr val="bg1"/>
                </a:solidFill>
                <a:latin typeface="Arial" panose="020B0604020202020204" pitchFamily="34" charset="0"/>
                <a:cs typeface="Arial" panose="020B0604020202020204" pitchFamily="34" charset="0"/>
              </a:rPr>
              <a:t> </a:t>
            </a:r>
          </a:p>
        </p:txBody>
      </p:sp>
      <p:sp>
        <p:nvSpPr>
          <p:cNvPr id="3" name="Rectangle 2"/>
          <p:cNvSpPr/>
          <p:nvPr/>
        </p:nvSpPr>
        <p:spPr>
          <a:xfrm>
            <a:off x="552803" y="583211"/>
            <a:ext cx="8038396" cy="1200329"/>
          </a:xfrm>
          <a:prstGeom prst="rect">
            <a:avLst/>
          </a:prstGeom>
        </p:spPr>
        <p:txBody>
          <a:bodyPr wrap="square">
            <a:spAutoFit/>
          </a:bodyPr>
          <a:lstStyle/>
          <a:p>
            <a:pPr lvl="0"/>
            <a:r>
              <a:rPr lang="en-AU" sz="1800" dirty="0">
                <a:solidFill>
                  <a:schemeClr val="bg1"/>
                </a:solidFill>
                <a:latin typeface="Arial" panose="020B0604020202020204" pitchFamily="34" charset="0"/>
                <a:cs typeface="Arial" panose="020B0604020202020204" pitchFamily="34" charset="0"/>
              </a:rPr>
              <a:t>We began knocking on doors. Talked and had conversations with professional &amp; volunteers that work in the area of DV. </a:t>
            </a:r>
          </a:p>
          <a:p>
            <a:endParaRPr lang="en-AU" sz="1800" dirty="0">
              <a:solidFill>
                <a:schemeClr val="bg1"/>
              </a:solidFill>
              <a:latin typeface="Arial" panose="020B0604020202020204" pitchFamily="34" charset="0"/>
              <a:cs typeface="Arial" panose="020B0604020202020204" pitchFamily="34" charset="0"/>
            </a:endParaRPr>
          </a:p>
          <a:p>
            <a:r>
              <a:rPr lang="en-AU" sz="1800" dirty="0">
                <a:solidFill>
                  <a:schemeClr val="bg1"/>
                </a:solidFill>
                <a:latin typeface="Arial" panose="020B0604020202020204" pitchFamily="34" charset="0"/>
                <a:cs typeface="Arial" panose="020B0604020202020204" pitchFamily="34" charset="0"/>
              </a:rPr>
              <a:t>What did they think we could do to help?</a:t>
            </a:r>
          </a:p>
        </p:txBody>
      </p:sp>
      <p:sp>
        <p:nvSpPr>
          <p:cNvPr id="4" name="Rectangle 3"/>
          <p:cNvSpPr/>
          <p:nvPr/>
        </p:nvSpPr>
        <p:spPr>
          <a:xfrm>
            <a:off x="580607" y="3529651"/>
            <a:ext cx="8121804" cy="1477328"/>
          </a:xfrm>
          <a:prstGeom prst="rect">
            <a:avLst/>
          </a:prstGeom>
        </p:spPr>
        <p:txBody>
          <a:bodyPr wrap="square">
            <a:spAutoFit/>
          </a:bodyPr>
          <a:lstStyle/>
          <a:p>
            <a:pPr lvl="0"/>
            <a:r>
              <a:rPr lang="en-AU" sz="1800" dirty="0">
                <a:solidFill>
                  <a:schemeClr val="bg1"/>
                </a:solidFill>
                <a:latin typeface="Arial" panose="020B0604020202020204" pitchFamily="34" charset="0"/>
                <a:cs typeface="Arial" panose="020B0604020202020204" pitchFamily="34" charset="0"/>
              </a:rPr>
              <a:t>We formed relationships with:</a:t>
            </a:r>
          </a:p>
          <a:p>
            <a:pPr lvl="0"/>
            <a:r>
              <a:rPr lang="en-AU" sz="1800" dirty="0">
                <a:solidFill>
                  <a:schemeClr val="bg1"/>
                </a:solidFill>
                <a:latin typeface="Arial" panose="020B0604020202020204" pitchFamily="34" charset="0"/>
                <a:cs typeface="Arial" panose="020B0604020202020204" pitchFamily="34" charset="0"/>
              </a:rPr>
              <a:t>Police, Health, Local Primary and High Schools, Local Council, </a:t>
            </a:r>
          </a:p>
          <a:p>
            <a:pPr lvl="0"/>
            <a:r>
              <a:rPr lang="en-AU" sz="1800" dirty="0">
                <a:solidFill>
                  <a:schemeClr val="bg1"/>
                </a:solidFill>
                <a:latin typeface="Arial" panose="020B0604020202020204" pitchFamily="34" charset="0"/>
                <a:cs typeface="Arial" panose="020B0604020202020204" pitchFamily="34" charset="0"/>
              </a:rPr>
              <a:t>Service Providers, Women's Groups like </a:t>
            </a:r>
            <a:r>
              <a:rPr lang="en-AU" sz="1800" dirty="0" err="1">
                <a:solidFill>
                  <a:schemeClr val="bg1"/>
                </a:solidFill>
                <a:latin typeface="Arial" panose="020B0604020202020204" pitchFamily="34" charset="0"/>
                <a:cs typeface="Arial" panose="020B0604020202020204" pitchFamily="34" charset="0"/>
              </a:rPr>
              <a:t>Zonta</a:t>
            </a:r>
            <a:r>
              <a:rPr lang="en-AU" sz="1800" dirty="0">
                <a:solidFill>
                  <a:schemeClr val="bg1"/>
                </a:solidFill>
                <a:latin typeface="Arial" panose="020B0604020202020204" pitchFamily="34" charset="0"/>
                <a:cs typeface="Arial" panose="020B0604020202020204" pitchFamily="34" charset="0"/>
              </a:rPr>
              <a:t>, CWA, Inner Wheel, </a:t>
            </a:r>
          </a:p>
          <a:p>
            <a:pPr lvl="0"/>
            <a:r>
              <a:rPr lang="en-AU" sz="1800" dirty="0">
                <a:solidFill>
                  <a:schemeClr val="bg1"/>
                </a:solidFill>
                <a:latin typeface="Arial" panose="020B0604020202020204" pitchFamily="34" charset="0"/>
                <a:cs typeface="Arial" panose="020B0604020202020204" pitchFamily="34" charset="0"/>
              </a:rPr>
              <a:t>Local DV committees, State and Federal Members, </a:t>
            </a:r>
          </a:p>
          <a:p>
            <a:pPr lvl="0"/>
            <a:r>
              <a:rPr lang="en-AU" sz="1800" dirty="0">
                <a:solidFill>
                  <a:schemeClr val="bg1"/>
                </a:solidFill>
                <a:latin typeface="Arial" panose="020B0604020202020204" pitchFamily="34" charset="0"/>
                <a:cs typeface="Arial" panose="020B0604020202020204" pitchFamily="34" charset="0"/>
              </a:rPr>
              <a:t>Salvation Army, St Vincent De Paul and more.</a:t>
            </a:r>
          </a:p>
        </p:txBody>
      </p:sp>
      <p:pic>
        <p:nvPicPr>
          <p:cNvPr id="6" name="Picture 5">
            <a:extLst>
              <a:ext uri="{FF2B5EF4-FFF2-40B4-BE49-F238E27FC236}">
                <a16:creationId xmlns:a16="http://schemas.microsoft.com/office/drawing/2014/main" id="{A68A17AA-0EC8-213B-7208-46D86C8F737F}"/>
              </a:ext>
            </a:extLst>
          </p:cNvPr>
          <p:cNvPicPr>
            <a:picLocks noChangeAspect="1"/>
          </p:cNvPicPr>
          <p:nvPr/>
        </p:nvPicPr>
        <p:blipFill>
          <a:blip r:embed="rId3"/>
          <a:stretch>
            <a:fillRect/>
          </a:stretch>
        </p:blipFill>
        <p:spPr>
          <a:xfrm>
            <a:off x="1" y="10852"/>
            <a:ext cx="9143998" cy="5132648"/>
          </a:xfrm>
          <a:prstGeom prst="rect">
            <a:avLst/>
          </a:prstGeom>
        </p:spPr>
      </p:pic>
    </p:spTree>
    <p:extLst>
      <p:ext uri="{BB962C8B-B14F-4D97-AF65-F5344CB8AC3E}">
        <p14:creationId xmlns:p14="http://schemas.microsoft.com/office/powerpoint/2010/main" val="224451889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E71F1-3E9D-CCE5-22FB-5AEAD413AE48}"/>
              </a:ext>
            </a:extLst>
          </p:cNvPr>
          <p:cNvPicPr>
            <a:picLocks noChangeAspect="1"/>
          </p:cNvPicPr>
          <p:nvPr/>
        </p:nvPicPr>
        <p:blipFill>
          <a:blip r:embed="rId2"/>
          <a:stretch>
            <a:fillRect/>
          </a:stretch>
        </p:blipFill>
        <p:spPr>
          <a:xfrm>
            <a:off x="0" y="50800"/>
            <a:ext cx="9108989" cy="5092700"/>
          </a:xfrm>
          <a:prstGeom prst="rect">
            <a:avLst/>
          </a:prstGeom>
        </p:spPr>
      </p:pic>
    </p:spTree>
    <p:extLst>
      <p:ext uri="{BB962C8B-B14F-4D97-AF65-F5344CB8AC3E}">
        <p14:creationId xmlns:p14="http://schemas.microsoft.com/office/powerpoint/2010/main" val="301155543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2" descr="D:\Ballina-on-Richmond\BOR Rotary Photos 2023-24\52 DV Launch - Canberra 15.11.23\No to Domestic Violence launch\_6B_884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852"/>
          <a:stretch/>
        </p:blipFill>
        <p:spPr bwMode="auto">
          <a:xfrm>
            <a:off x="7027449" y="2387686"/>
            <a:ext cx="2006955" cy="25332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3" descr="D:\Ballina-on-Richmond\BOR Rotary Photos 2023-24\52 DV Launch - Canberra 15.11.23\IMG_52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 y="2743358"/>
            <a:ext cx="2888859" cy="216664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D:\Ballina-on-Richmond\BOR Rotary Photos 2023-24\52 DV Launch - Canberra 15.11.23\IMG_531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556"/>
          <a:stretch/>
        </p:blipFill>
        <p:spPr bwMode="auto">
          <a:xfrm>
            <a:off x="3524435" y="2726581"/>
            <a:ext cx="3291570" cy="218342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1940" y="240268"/>
            <a:ext cx="4322017" cy="830997"/>
          </a:xfrm>
          <a:prstGeom prst="rect">
            <a:avLst/>
          </a:prstGeom>
          <a:noFill/>
        </p:spPr>
        <p:txBody>
          <a:bodyPr wrap="none" rtlCol="0">
            <a:spAutoFit/>
          </a:bodyPr>
          <a:lstStyle/>
          <a:p>
            <a:r>
              <a:rPr lang="en-AU" sz="2400" b="1" dirty="0">
                <a:latin typeface="Arial" panose="020B0604020202020204" pitchFamily="34" charset="0"/>
                <a:cs typeface="Arial" panose="020B0604020202020204" pitchFamily="34" charset="0"/>
              </a:rPr>
              <a:t>Launch at Parliament House</a:t>
            </a:r>
          </a:p>
          <a:p>
            <a:r>
              <a:rPr lang="en-AU" sz="2400" b="1" dirty="0">
                <a:latin typeface="Arial" panose="020B0604020202020204" pitchFamily="34" charset="0"/>
                <a:cs typeface="Arial" panose="020B0604020202020204" pitchFamily="34" charset="0"/>
              </a:rPr>
              <a:t>Canberra </a:t>
            </a:r>
          </a:p>
        </p:txBody>
      </p:sp>
      <p:pic>
        <p:nvPicPr>
          <p:cNvPr id="10" name="Picture 3" descr="D:\Ballina-on-Richmond\BOR Rotary Photos 2023-24\52 DV Launch - Canberra 15.11.23\No to Domestic Violence launch\_6B_868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0404" y="102660"/>
            <a:ext cx="2754000" cy="183600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7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Ballina-on-Richmond\BOR Rotary Photos 2023-24\52 DV Launch - Canberra 15.11.23\No to Domestic Violence launch\_6B_88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16" t="16593" r="7338" b="13630"/>
          <a:stretch/>
        </p:blipFill>
        <p:spPr bwMode="auto">
          <a:xfrm>
            <a:off x="-51363" y="-2250"/>
            <a:ext cx="9246726" cy="514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Ballina-on-Richmond\BOR Rotary Photos 2023-24\52 DV Launch - Canberra 15.11.23\No to Domestic Violence launch\_6B_88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678"/>
            <a:ext cx="3618348" cy="2412000"/>
          </a:xfrm>
          <a:prstGeom prst="rect">
            <a:avLst/>
          </a:prstGeom>
          <a:noFill/>
          <a:ln w="38100">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1" name="Picture 3" descr="D:\Ballina-on-Richmond\BOR Rotary Photos 2023-24\52 DV Launch - Canberra 15.11.23\No to Domestic Violence launch\_6B_87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650" y="59678"/>
            <a:ext cx="3618350" cy="2412000"/>
          </a:xfrm>
          <a:prstGeom prst="rect">
            <a:avLst/>
          </a:prstGeom>
          <a:noFill/>
          <a:ln w="38100">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7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6337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413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TotalTime>
  <Words>1912</Words>
  <Application>Microsoft Office PowerPoint</Application>
  <PresentationFormat>On-screen Show (16:9)</PresentationFormat>
  <Paragraphs>125</Paragraphs>
  <Slides>22</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Rounded MT Bold</vt:lpstr>
      <vt:lpstr>Calibri</vt:lpstr>
      <vt:lpstr>Calibri Light</vt:lpstr>
      <vt:lpstr>Freestyle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Harmon</dc:creator>
  <cp:lastModifiedBy>Jodie Shelley</cp:lastModifiedBy>
  <cp:revision>70</cp:revision>
  <dcterms:created xsi:type="dcterms:W3CDTF">2024-01-27T23:57:02Z</dcterms:created>
  <dcterms:modified xsi:type="dcterms:W3CDTF">2024-07-25T03:06:27Z</dcterms:modified>
</cp:coreProperties>
</file>